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mp4" ContentType="video/mp4"/>
  <Default Extension="emf" ContentType="image/x-emf"/>
  <Default Extension="rels" ContentType="application/vnd.openxmlformats-package.relationships+xml"/>
  <Default Extension="wmf" ContentType="image/x-wmf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951" r:id="rId1"/>
  </p:sldMasterIdLst>
  <p:notesMasterIdLst>
    <p:notesMasterId r:id="rId32"/>
  </p:notesMasterIdLst>
  <p:sldIdLst>
    <p:sldId id="256" r:id="rId2"/>
    <p:sldId id="257" r:id="rId3"/>
    <p:sldId id="259" r:id="rId4"/>
    <p:sldId id="266" r:id="rId5"/>
    <p:sldId id="286" r:id="rId6"/>
    <p:sldId id="267" r:id="rId7"/>
    <p:sldId id="299" r:id="rId8"/>
    <p:sldId id="268" r:id="rId9"/>
    <p:sldId id="282" r:id="rId10"/>
    <p:sldId id="269" r:id="rId11"/>
    <p:sldId id="271" r:id="rId12"/>
    <p:sldId id="300" r:id="rId13"/>
    <p:sldId id="277" r:id="rId14"/>
    <p:sldId id="287" r:id="rId15"/>
    <p:sldId id="278" r:id="rId16"/>
    <p:sldId id="301" r:id="rId17"/>
    <p:sldId id="303" r:id="rId18"/>
    <p:sldId id="272" r:id="rId19"/>
    <p:sldId id="292" r:id="rId20"/>
    <p:sldId id="289" r:id="rId21"/>
    <p:sldId id="290" r:id="rId22"/>
    <p:sldId id="291" r:id="rId23"/>
    <p:sldId id="293" r:id="rId24"/>
    <p:sldId id="294" r:id="rId25"/>
    <p:sldId id="295" r:id="rId26"/>
    <p:sldId id="296" r:id="rId27"/>
    <p:sldId id="298" r:id="rId28"/>
    <p:sldId id="297" r:id="rId29"/>
    <p:sldId id="304" r:id="rId30"/>
    <p:sldId id="280" r:id="rId3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7C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439"/>
    <p:restoredTop sz="50000"/>
  </p:normalViewPr>
  <p:slideViewPr>
    <p:cSldViewPr snapToGrid="0" snapToObjects="1">
      <p:cViewPr varScale="1">
        <p:scale>
          <a:sx n="59" d="100"/>
          <a:sy n="59" d="100"/>
        </p:scale>
        <p:origin x="2768" y="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>
      <p:cViewPr varScale="1">
        <p:scale>
          <a:sx n="95" d="100"/>
          <a:sy n="95" d="100"/>
        </p:scale>
        <p:origin x="3720" y="19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notesMaster" Target="notesMasters/notesMaster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esProps" Target="presProps.xml"/><Relationship Id="rId34" Type="http://schemas.openxmlformats.org/officeDocument/2006/relationships/viewProps" Target="viewProps.xml"/><Relationship Id="rId35" Type="http://schemas.openxmlformats.org/officeDocument/2006/relationships/theme" Target="theme/theme1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6826D6-C8DF-4698-95D8-9FDE879D184A}" type="datetimeFigureOut">
              <a:rPr lang="en-US" smtClean="0"/>
              <a:t>4/18/16</a:t>
            </a:fld>
            <a:endParaRPr 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4F3E96-69CA-4D12-B5BA-980F2723B3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3484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4F3E96-69CA-4D12-B5BA-980F2723B3B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157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4F3E96-69CA-4D12-B5BA-980F2723B3B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4934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4F3E96-69CA-4D12-B5BA-980F2723B3B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8929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4F3E96-69CA-4D12-B5BA-980F2723B3B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24355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4F3E96-69CA-4D12-B5BA-980F2723B3B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25321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4F3E96-69CA-4D12-B5BA-980F2723B3B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292854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4F3E96-69CA-4D12-B5BA-980F2723B3B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13864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4F3E96-69CA-4D12-B5BA-980F2723B3B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0125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4F3E96-69CA-4D12-B5BA-980F2723B3B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55442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4F3E96-69CA-4D12-B5BA-980F2723B3B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15143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4F3E96-69CA-4D12-B5BA-980F2723B3B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1569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4F3E96-69CA-4D12-B5BA-980F2723B3B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91134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4F3E96-69CA-4D12-B5BA-980F2723B3B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33329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4F3E96-69CA-4D12-B5BA-980F2723B3B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652408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4F3E96-69CA-4D12-B5BA-980F2723B3B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98022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4F3E96-69CA-4D12-B5BA-980F2723B3B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73327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4F3E96-69CA-4D12-B5BA-980F2723B3B2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68188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4F3E96-69CA-4D12-B5BA-980F2723B3B2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28518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4F3E96-69CA-4D12-B5BA-980F2723B3B2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33289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4F3E96-69CA-4D12-B5BA-980F2723B3B2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21307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4F3E96-69CA-4D12-B5BA-980F2723B3B2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2031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4000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4F3E96-69CA-4D12-B5BA-980F2723B3B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29817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4F3E96-69CA-4D12-B5BA-980F2723B3B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69410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4F3E96-69CA-4D12-B5BA-980F2723B3B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2978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4F3E96-69CA-4D12-B5BA-980F2723B3B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6628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4F3E96-69CA-4D12-B5BA-980F2723B3B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7205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4F3E96-69CA-4D12-B5BA-980F2723B3B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1519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4F3E96-69CA-4D12-B5BA-980F2723B3B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8085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S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13259" y="1300786"/>
            <a:ext cx="6517482" cy="2509213"/>
          </a:xfrm>
          <a:ln>
            <a:noFill/>
          </a:ln>
        </p:spPr>
        <p:txBody>
          <a:bodyPr anchor="b">
            <a:normAutofit/>
          </a:bodyPr>
          <a:lstStyle>
            <a:lvl1pPr algn="ctr">
              <a:defRPr sz="4800" baseline="0">
                <a:latin typeface="Helvetica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13259" y="3886201"/>
            <a:ext cx="6517482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 cap="none" baseline="0">
                <a:solidFill>
                  <a:schemeClr val="bg1">
                    <a:lumMod val="50000"/>
                  </a:schemeClr>
                </a:solidFill>
                <a:latin typeface="Helvetica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E85BE-B659-0D4D-AEDF-F19B4C00C705}" type="datetime1">
              <a:rPr lang="en-US" smtClean="0"/>
              <a:t>4/18/16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8C7CA-6038-9C43-A75B-447FECABD1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6511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6" y="4289374"/>
            <a:ext cx="7773324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88558" y="698261"/>
            <a:ext cx="7366899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5108728"/>
            <a:ext cx="7773339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3E148-EBF2-964E-979A-D6502101C784}" type="datetime1">
              <a:rPr lang="en-US" smtClean="0"/>
              <a:t>4/18/16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8C7CA-6038-9C43-A75B-447FECABD1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179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7773339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204821"/>
            <a:ext cx="7773339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33D50-9220-CF43-845C-F3D838F3C9D2}" type="datetime1">
              <a:rPr lang="en-US" smtClean="0"/>
              <a:t>4/18/16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8C7CA-6038-9C43-A75B-447FECABD1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708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872588"/>
            <a:ext cx="6977064" cy="2729915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3610032"/>
            <a:ext cx="6564224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372797"/>
            <a:ext cx="7773339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99523-7CB3-A149-8F37-7B46451C0E0C}" type="datetime1">
              <a:rPr lang="en-US" smtClean="0"/>
              <a:t>4/18/16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8C7CA-6038-9C43-A75B-447FECABD13E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737626" y="887859"/>
            <a:ext cx="546888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850130" y="3120015"/>
            <a:ext cx="553641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7726342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2138722"/>
            <a:ext cx="7773339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662335"/>
            <a:ext cx="777333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5AC2D0-AF93-754E-B4DA-7CD1FCBCFA63}" type="datetime1">
              <a:rPr lang="en-US" smtClean="0"/>
              <a:t>4/18/16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8C7CA-6038-9C43-A75B-447FECABD1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4268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7773339" cy="160509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331" y="2367093"/>
            <a:ext cx="2474232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331" y="2943356"/>
            <a:ext cx="2474232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9292" y="2367093"/>
            <a:ext cx="246864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31012" y="2943356"/>
            <a:ext cx="2477513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4" y="2367093"/>
            <a:ext cx="24786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79974" y="2943356"/>
            <a:ext cx="247869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C1F8B-6EF6-DC44-9237-437A6B2FBCBF}" type="datetime1">
              <a:rPr lang="en-US" smtClean="0"/>
              <a:t>4/18/16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8C7CA-6038-9C43-A75B-447FECABD1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2745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331" y="610772"/>
            <a:ext cx="7773339" cy="160392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5331" y="4204820"/>
            <a:ext cx="2472307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331" y="2367093"/>
            <a:ext cx="2472307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5331" y="4781082"/>
            <a:ext cx="2472307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2069" y="4204820"/>
            <a:ext cx="247637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331011" y="2367093"/>
            <a:ext cx="2477514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331011" y="4781081"/>
            <a:ext cx="2477514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4" y="4204820"/>
            <a:ext cx="247551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979974" y="2367093"/>
            <a:ext cx="2478696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79880" y="4781079"/>
            <a:ext cx="2478790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5F703-0344-C841-B2A9-011C445DA267}" type="datetime1">
              <a:rPr lang="en-US" smtClean="0"/>
              <a:t>4/18/16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8C7CA-6038-9C43-A75B-447FECABD1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05434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331" y="2367094"/>
            <a:ext cx="7773339" cy="342410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C5D6D-C920-964E-91BE-1CD794EB3BF5}" type="datetime1">
              <a:rPr lang="en-US" smtClean="0"/>
              <a:t>4/18/16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8C7CA-6038-9C43-A75B-447FECABD1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208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609602"/>
            <a:ext cx="1914995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331" y="609602"/>
            <a:ext cx="5744043" cy="518159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E7C0E-AB68-7B45-A31C-A2376F669379}" type="datetime1">
              <a:rPr lang="en-US" smtClean="0"/>
              <a:t>4/18/16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8C7CA-6038-9C43-A75B-447FECABD1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4600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2367093"/>
            <a:ext cx="7772870" cy="3424107"/>
          </a:xfrm>
        </p:spPr>
        <p:txBody>
          <a:bodyPr/>
          <a:lstStyle>
            <a:lvl2pPr>
              <a:defRPr cap="none"/>
            </a:lvl2pPr>
            <a:lvl3pPr>
              <a:defRPr cap="none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06AC44-E372-9B49-A5C5-80358A807FF0}" type="datetime1">
              <a:rPr lang="en-US" smtClean="0"/>
              <a:t>4/18/16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8C7CA-6038-9C43-A75B-447FECABD1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1013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828564"/>
            <a:ext cx="7763814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31" y="3657458"/>
            <a:ext cx="7763814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7D3D0-11DC-F74B-BB90-D367AD6A108C}" type="datetime1">
              <a:rPr lang="en-US" smtClean="0"/>
              <a:t>4/18/16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8C7CA-6038-9C43-A75B-447FECABD1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8896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2367093"/>
            <a:ext cx="3829520" cy="342410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4629150" y="2367093"/>
            <a:ext cx="3829050" cy="342410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C4981-0974-5244-87A8-A9521E87A71E}" type="datetime1">
              <a:rPr lang="en-US" smtClean="0"/>
              <a:t>4/18/16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8C7CA-6038-9C43-A75B-447FECABD1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6247643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9746" y="2371018"/>
            <a:ext cx="3655106" cy="679994"/>
          </a:xfrm>
        </p:spPr>
        <p:txBody>
          <a:bodyPr anchor="b">
            <a:noAutofit/>
          </a:bodyPr>
          <a:lstStyle>
            <a:lvl1pPr marL="0" indent="0">
              <a:lnSpc>
                <a:spcPct val="7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331" y="3051013"/>
            <a:ext cx="3829520" cy="27401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97317" y="2371018"/>
            <a:ext cx="3661353" cy="679994"/>
          </a:xfrm>
        </p:spPr>
        <p:txBody>
          <a:bodyPr anchor="b">
            <a:noAutofit/>
          </a:bodyPr>
          <a:lstStyle>
            <a:lvl1pPr marL="0" indent="0">
              <a:lnSpc>
                <a:spcPct val="7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4629150" y="3051013"/>
            <a:ext cx="3829051" cy="27401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3DE8B-54AE-ED40-8050-F639357BD775}" type="datetime1">
              <a:rPr lang="en-US" smtClean="0"/>
              <a:t>4/18/16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8C7CA-6038-9C43-A75B-447FECABD1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170337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67FE6-C2F9-2B47-AD31-ECD0F5D9008E}" type="datetime1">
              <a:rPr lang="en-US" smtClean="0"/>
              <a:t>4/18/16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8C7CA-6038-9C43-A75B-447FECABD1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0809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D5A93-8065-BA45-8B70-003F945F8B75}" type="datetime1">
              <a:rPr lang="en-US" smtClean="0"/>
              <a:t>4/18/16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8C7CA-6038-9C43-A75B-447FECABD1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5065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2951766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3808547" y="609601"/>
            <a:ext cx="4650122" cy="518159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2632852"/>
            <a:ext cx="2951767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DFE177-2A42-4341-B120-E62FE271F11E}" type="datetime1">
              <a:rPr lang="en-US" smtClean="0"/>
              <a:t>4/18/16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8C7CA-6038-9C43-A75B-447FECABD1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26621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2" y="609600"/>
            <a:ext cx="4129618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04270" y="609601"/>
            <a:ext cx="3005851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2632853"/>
            <a:ext cx="4129604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9F9F7-7C36-824F-B324-06965DD60F47}" type="datetime1">
              <a:rPr lang="en-US" smtClean="0"/>
              <a:t>4/18/16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8C7CA-6038-9C43-A75B-447FECABD1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98043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theme" Target="../theme/theme1.xml"/><Relationship Id="rId19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914400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31" y="2367094"/>
            <a:ext cx="7773339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59053" y="5883276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CE9F1EA-ECEA-EA46-9EFE-42217015ABE0}" type="datetime1">
              <a:rPr lang="en-US" smtClean="0"/>
              <a:t>4/18/16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331" y="5883276"/>
            <a:ext cx="50046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85509" y="5883276"/>
            <a:ext cx="57316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9A58C7CA-6038-9C43-A75B-447FECABD1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8974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2" r:id="rId1"/>
    <p:sldLayoutId id="2147483953" r:id="rId2"/>
    <p:sldLayoutId id="2147483954" r:id="rId3"/>
    <p:sldLayoutId id="2147483955" r:id="rId4"/>
    <p:sldLayoutId id="2147483956" r:id="rId5"/>
    <p:sldLayoutId id="2147483957" r:id="rId6"/>
    <p:sldLayoutId id="2147483958" r:id="rId7"/>
    <p:sldLayoutId id="2147483959" r:id="rId8"/>
    <p:sldLayoutId id="2147483960" r:id="rId9"/>
    <p:sldLayoutId id="2147483961" r:id="rId10"/>
    <p:sldLayoutId id="2147483962" r:id="rId11"/>
    <p:sldLayoutId id="2147483963" r:id="rId12"/>
    <p:sldLayoutId id="2147483964" r:id="rId13"/>
    <p:sldLayoutId id="2147483965" r:id="rId14"/>
    <p:sldLayoutId id="2147483966" r:id="rId15"/>
    <p:sldLayoutId id="2147483967" r:id="rId16"/>
    <p:sldLayoutId id="2147483968" r:id="rId17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000" b="1" kern="1200" cap="none" baseline="0">
          <a:solidFill>
            <a:schemeClr val="tx1"/>
          </a:solidFill>
          <a:effectLst/>
          <a:latin typeface="Helvetica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none" baseline="0">
          <a:solidFill>
            <a:schemeClr val="tx1"/>
          </a:solidFill>
          <a:effectLst/>
          <a:latin typeface="Helvetica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image" Target="../media/image16.png"/><Relationship Id="rId7" Type="http://schemas.openxmlformats.org/officeDocument/2006/relationships/image" Target="../media/image17.png"/><Relationship Id="rId8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0.tif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3.emf"/><Relationship Id="rId5" Type="http://schemas.openxmlformats.org/officeDocument/2006/relationships/image" Target="../media/image25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5" Type="http://schemas.openxmlformats.org/officeDocument/2006/relationships/image" Target="../media/image27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4.png"/><Relationship Id="rId5" Type="http://schemas.openxmlformats.org/officeDocument/2006/relationships/image" Target="../media/image7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8.w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7.xml"/><Relationship Id="rId5" Type="http://schemas.openxmlformats.org/officeDocument/2006/relationships/image" Target="../media/image4.png"/><Relationship Id="rId6" Type="http://schemas.openxmlformats.org/officeDocument/2006/relationships/image" Target="../media/image10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4605" y="1321712"/>
            <a:ext cx="8776009" cy="2308177"/>
          </a:xfrm>
        </p:spPr>
        <p:txBody>
          <a:bodyPr>
            <a:noAutofit/>
          </a:bodyPr>
          <a:lstStyle/>
          <a:p>
            <a:r>
              <a:rPr lang="en-US" altLang="zh-CN" sz="4000" dirty="0" smtClean="0"/>
              <a:t>Data Analytics Framework for A Game-based Rehabilitation System</a:t>
            </a:r>
            <a:endParaRPr lang="en-US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62356" y="3806180"/>
            <a:ext cx="7432344" cy="1752600"/>
          </a:xfrm>
        </p:spPr>
        <p:txBody>
          <a:bodyPr>
            <a:normAutofit/>
          </a:bodyPr>
          <a:lstStyle/>
          <a:p>
            <a:r>
              <a:rPr lang="en-US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Jiongqian</a:t>
            </a:r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(Albert) Liang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*, David 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Fuhry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*, David 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Maung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*,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Alexandra 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Borstad</a:t>
            </a:r>
            <a:r>
              <a:rPr lang="en-US" sz="2400" baseline="30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+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, Roger 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Crawfis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*, Lynne Gauthier</a:t>
            </a:r>
            <a:r>
              <a:rPr lang="en-US" sz="2000" baseline="30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+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Arnab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Nandi*, Srinivasan Parthasarathy*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609" y="105860"/>
            <a:ext cx="2740303" cy="81150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23859" y="5235015"/>
            <a:ext cx="4989122" cy="10464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* Department of Computer Science and Engineering.</a:t>
            </a:r>
          </a:p>
          <a:p>
            <a:pPr algn="ctr"/>
            <a:r>
              <a:rPr lang="en-US" sz="2000" baseline="30000" dirty="0" smtClean="0"/>
              <a:t>+</a:t>
            </a:r>
            <a:r>
              <a:rPr lang="en-US" sz="2000" dirty="0" smtClean="0"/>
              <a:t> </a:t>
            </a:r>
            <a:r>
              <a:rPr lang="en-US" dirty="0" err="1" smtClean="0"/>
              <a:t>Wexner</a:t>
            </a:r>
            <a:r>
              <a:rPr lang="en-US" dirty="0" smtClean="0"/>
              <a:t> Medical Center.</a:t>
            </a:r>
          </a:p>
          <a:p>
            <a:pPr algn="ctr"/>
            <a:r>
              <a:rPr lang="en-US" sz="2400" dirty="0" smtClean="0"/>
              <a:t>The Ohio State University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0557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-558252" y="82070"/>
            <a:ext cx="7773338" cy="1596177"/>
          </a:xfrm>
        </p:spPr>
        <p:txBody>
          <a:bodyPr/>
          <a:lstStyle/>
          <a:p>
            <a:r>
              <a:rPr lang="en-US" dirty="0"/>
              <a:t>Data </a:t>
            </a:r>
            <a:r>
              <a:rPr lang="en-US" dirty="0" smtClean="0"/>
              <a:t>Analytics framework</a:t>
            </a:r>
            <a:endParaRPr lang="en-US" dirty="0"/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3216" y="105860"/>
            <a:ext cx="1951907" cy="578033"/>
          </a:xfrm>
          <a:prstGeom prst="rect">
            <a:avLst/>
          </a:prstGeom>
        </p:spPr>
      </p:pic>
      <p:sp>
        <p:nvSpPr>
          <p:cNvPr id="57" name="Rounded Rectangle 56"/>
          <p:cNvSpPr/>
          <p:nvPr/>
        </p:nvSpPr>
        <p:spPr>
          <a:xfrm>
            <a:off x="1511424" y="1836318"/>
            <a:ext cx="2539732" cy="2034741"/>
          </a:xfrm>
          <a:prstGeom prst="round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58" name="TextBox 57"/>
          <p:cNvSpPr txBox="1"/>
          <p:nvPr/>
        </p:nvSpPr>
        <p:spPr>
          <a:xfrm>
            <a:off x="1724972" y="1916586"/>
            <a:ext cx="22419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u="sng" dirty="0" smtClean="0"/>
              <a:t>Data Preprocessing</a:t>
            </a:r>
            <a:endParaRPr lang="en-US" sz="2000" b="1" u="sng" dirty="0"/>
          </a:p>
        </p:txBody>
      </p:sp>
      <p:sp>
        <p:nvSpPr>
          <p:cNvPr id="59" name="Rounded Rectangle 58"/>
          <p:cNvSpPr/>
          <p:nvPr/>
        </p:nvSpPr>
        <p:spPr>
          <a:xfrm>
            <a:off x="5122002" y="1851524"/>
            <a:ext cx="2717453" cy="3600247"/>
          </a:xfrm>
          <a:prstGeom prst="round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60" name="TextBox 59"/>
          <p:cNvSpPr txBox="1"/>
          <p:nvPr/>
        </p:nvSpPr>
        <p:spPr>
          <a:xfrm>
            <a:off x="5115527" y="1945220"/>
            <a:ext cx="27471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u="sng" dirty="0" smtClean="0"/>
              <a:t>Rehabilitation Analysis </a:t>
            </a:r>
            <a:endParaRPr lang="en-US" sz="2000" b="1" u="sng" dirty="0"/>
          </a:p>
        </p:txBody>
      </p:sp>
      <p:sp>
        <p:nvSpPr>
          <p:cNvPr id="61" name="Rounded Rectangle 60"/>
          <p:cNvSpPr/>
          <p:nvPr/>
        </p:nvSpPr>
        <p:spPr>
          <a:xfrm>
            <a:off x="5237447" y="2426415"/>
            <a:ext cx="2285748" cy="543476"/>
          </a:xfrm>
          <a:prstGeom prst="round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62" name="TextBox 61"/>
          <p:cNvSpPr txBox="1"/>
          <p:nvPr/>
        </p:nvSpPr>
        <p:spPr>
          <a:xfrm>
            <a:off x="5624669" y="2522807"/>
            <a:ext cx="13324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mtClean="0"/>
              <a:t>Hand Speed</a:t>
            </a:r>
            <a:endParaRPr lang="en-US" b="1" dirty="0"/>
          </a:p>
        </p:txBody>
      </p:sp>
      <p:sp>
        <p:nvSpPr>
          <p:cNvPr id="63" name="Rounded Rectangle 62"/>
          <p:cNvSpPr/>
          <p:nvPr/>
        </p:nvSpPr>
        <p:spPr>
          <a:xfrm>
            <a:off x="5255167" y="3142707"/>
            <a:ext cx="2285748" cy="543476"/>
          </a:xfrm>
          <a:prstGeom prst="round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64" name="TextBox 63"/>
          <p:cNvSpPr txBox="1"/>
          <p:nvPr/>
        </p:nvSpPr>
        <p:spPr>
          <a:xfrm>
            <a:off x="5766795" y="3239099"/>
            <a:ext cx="13933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Angle Speed</a:t>
            </a:r>
            <a:endParaRPr lang="en-US" b="1" dirty="0"/>
          </a:p>
        </p:txBody>
      </p:sp>
      <p:sp>
        <p:nvSpPr>
          <p:cNvPr id="65" name="Right Arrow 64"/>
          <p:cNvSpPr/>
          <p:nvPr/>
        </p:nvSpPr>
        <p:spPr>
          <a:xfrm>
            <a:off x="4070396" y="2247868"/>
            <a:ext cx="1051607" cy="280583"/>
          </a:xfrm>
          <a:prstGeom prst="rightArrow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66" name="Down Arrow 65"/>
          <p:cNvSpPr/>
          <p:nvPr/>
        </p:nvSpPr>
        <p:spPr>
          <a:xfrm>
            <a:off x="2627365" y="3871059"/>
            <a:ext cx="307847" cy="633020"/>
          </a:xfrm>
          <a:prstGeom prst="downArrow">
            <a:avLst/>
          </a:prstGeom>
          <a:solidFill>
            <a:srgbClr val="1F497D"/>
          </a:solidFill>
          <a:ln>
            <a:solidFill>
              <a:srgbClr val="1F497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67" name="Right Arrow 66"/>
          <p:cNvSpPr/>
          <p:nvPr/>
        </p:nvSpPr>
        <p:spPr>
          <a:xfrm rot="18461216">
            <a:off x="3210900" y="3424852"/>
            <a:ext cx="2323070" cy="309775"/>
          </a:xfrm>
          <a:prstGeom prst="rightArrow">
            <a:avLst/>
          </a:prstGeom>
          <a:solidFill>
            <a:srgbClr val="1F497D"/>
          </a:solidFill>
          <a:ln>
            <a:solidFill>
              <a:srgbClr val="1F497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68" name="Rounded Rectangle 67"/>
          <p:cNvSpPr/>
          <p:nvPr/>
        </p:nvSpPr>
        <p:spPr>
          <a:xfrm>
            <a:off x="1530664" y="4504079"/>
            <a:ext cx="2539732" cy="1907699"/>
          </a:xfrm>
          <a:prstGeom prst="round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69" name="TextBox 68"/>
          <p:cNvSpPr txBox="1"/>
          <p:nvPr/>
        </p:nvSpPr>
        <p:spPr>
          <a:xfrm>
            <a:off x="1665348" y="5082439"/>
            <a:ext cx="22911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Gesture Segmentation</a:t>
            </a:r>
            <a:endParaRPr lang="en-US" b="1" dirty="0"/>
          </a:p>
        </p:txBody>
      </p:sp>
      <p:sp>
        <p:nvSpPr>
          <p:cNvPr id="70" name="Rounded Rectangle 69"/>
          <p:cNvSpPr/>
          <p:nvPr/>
        </p:nvSpPr>
        <p:spPr>
          <a:xfrm>
            <a:off x="1657216" y="2409325"/>
            <a:ext cx="2285748" cy="543476"/>
          </a:xfrm>
          <a:prstGeom prst="round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71" name="TextBox 70"/>
          <p:cNvSpPr txBox="1"/>
          <p:nvPr/>
        </p:nvSpPr>
        <p:spPr>
          <a:xfrm>
            <a:off x="1754954" y="2490949"/>
            <a:ext cx="21352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Temporal smoothing</a:t>
            </a:r>
            <a:endParaRPr lang="en-US" b="1" dirty="0"/>
          </a:p>
        </p:txBody>
      </p:sp>
      <p:sp>
        <p:nvSpPr>
          <p:cNvPr id="72" name="Rounded Rectangle 71"/>
          <p:cNvSpPr/>
          <p:nvPr/>
        </p:nvSpPr>
        <p:spPr>
          <a:xfrm>
            <a:off x="1651222" y="3110849"/>
            <a:ext cx="2285748" cy="543476"/>
          </a:xfrm>
          <a:prstGeom prst="round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73" name="TextBox 72"/>
          <p:cNvSpPr txBox="1"/>
          <p:nvPr/>
        </p:nvSpPr>
        <p:spPr>
          <a:xfrm>
            <a:off x="1922120" y="3207241"/>
            <a:ext cx="18694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Anomaly filtering</a:t>
            </a:r>
            <a:endParaRPr lang="en-US" b="1" dirty="0"/>
          </a:p>
        </p:txBody>
      </p:sp>
      <p:sp>
        <p:nvSpPr>
          <p:cNvPr id="74" name="TextBox 73"/>
          <p:cNvSpPr txBox="1"/>
          <p:nvPr/>
        </p:nvSpPr>
        <p:spPr>
          <a:xfrm>
            <a:off x="1703432" y="4550010"/>
            <a:ext cx="22714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u="sng" dirty="0" smtClean="0"/>
              <a:t>Contextual Filtering</a:t>
            </a:r>
            <a:endParaRPr lang="en-US" sz="2000" b="1" u="sng" dirty="0"/>
          </a:p>
        </p:txBody>
      </p:sp>
      <p:sp>
        <p:nvSpPr>
          <p:cNvPr id="75" name="Rounded Rectangle 74"/>
          <p:cNvSpPr/>
          <p:nvPr/>
        </p:nvSpPr>
        <p:spPr>
          <a:xfrm>
            <a:off x="1661956" y="5027981"/>
            <a:ext cx="2285748" cy="543476"/>
          </a:xfrm>
          <a:prstGeom prst="round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76" name="TextBox 75"/>
          <p:cNvSpPr txBox="1"/>
          <p:nvPr/>
        </p:nvSpPr>
        <p:spPr>
          <a:xfrm>
            <a:off x="1684854" y="5766487"/>
            <a:ext cx="22244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Region Segmentation</a:t>
            </a:r>
            <a:endParaRPr lang="en-US" b="1" dirty="0"/>
          </a:p>
        </p:txBody>
      </p:sp>
      <p:sp>
        <p:nvSpPr>
          <p:cNvPr id="77" name="Rounded Rectangle 76"/>
          <p:cNvSpPr/>
          <p:nvPr/>
        </p:nvSpPr>
        <p:spPr>
          <a:xfrm>
            <a:off x="1651930" y="5712029"/>
            <a:ext cx="2285748" cy="543476"/>
          </a:xfrm>
          <a:prstGeom prst="round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78" name="TextBox 77"/>
          <p:cNvSpPr txBox="1"/>
          <p:nvPr/>
        </p:nvSpPr>
        <p:spPr>
          <a:xfrm>
            <a:off x="5639777" y="4674967"/>
            <a:ext cx="1620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Trend Analysis</a:t>
            </a:r>
            <a:endParaRPr lang="en-US" b="1" dirty="0"/>
          </a:p>
        </p:txBody>
      </p:sp>
      <p:sp>
        <p:nvSpPr>
          <p:cNvPr id="79" name="Rounded Rectangle 78"/>
          <p:cNvSpPr/>
          <p:nvPr/>
        </p:nvSpPr>
        <p:spPr>
          <a:xfrm>
            <a:off x="5259907" y="3871059"/>
            <a:ext cx="2285748" cy="543476"/>
          </a:xfrm>
          <a:prstGeom prst="round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80" name="TextBox 79"/>
          <p:cNvSpPr txBox="1"/>
          <p:nvPr/>
        </p:nvSpPr>
        <p:spPr>
          <a:xfrm>
            <a:off x="5579577" y="3952683"/>
            <a:ext cx="17872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Range of Motion</a:t>
            </a:r>
            <a:endParaRPr lang="en-US" b="1" dirty="0"/>
          </a:p>
        </p:txBody>
      </p:sp>
      <p:sp>
        <p:nvSpPr>
          <p:cNvPr id="81" name="Rounded Rectangle 80"/>
          <p:cNvSpPr/>
          <p:nvPr/>
        </p:nvSpPr>
        <p:spPr>
          <a:xfrm>
            <a:off x="5264647" y="4599411"/>
            <a:ext cx="2285748" cy="543476"/>
          </a:xfrm>
          <a:prstGeom prst="round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3492858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  <p:bldP spid="58" grpId="0"/>
      <p:bldP spid="59" grpId="0" animBg="1"/>
      <p:bldP spid="60" grpId="0"/>
      <p:bldP spid="61" grpId="0" animBg="1"/>
      <p:bldP spid="62" grpId="0"/>
      <p:bldP spid="63" grpId="0" animBg="1"/>
      <p:bldP spid="64" grpId="0"/>
      <p:bldP spid="65" grpId="0" animBg="1"/>
      <p:bldP spid="66" grpId="0" animBg="1"/>
      <p:bldP spid="67" grpId="0" animBg="1"/>
      <p:bldP spid="68" grpId="0" animBg="1"/>
      <p:bldP spid="69" grpId="0"/>
      <p:bldP spid="70" grpId="0" animBg="1"/>
      <p:bldP spid="71" grpId="0"/>
      <p:bldP spid="72" grpId="0" animBg="1"/>
      <p:bldP spid="73" grpId="0"/>
      <p:bldP spid="74" grpId="0"/>
      <p:bldP spid="75" grpId="0" animBg="1"/>
      <p:bldP spid="76" grpId="0"/>
      <p:bldP spid="77" grpId="0" animBg="1"/>
      <p:bldP spid="78" grpId="0"/>
      <p:bldP spid="79" grpId="0" animBg="1"/>
      <p:bldP spid="80" grpId="0"/>
      <p:bldP spid="8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68285" y="251549"/>
            <a:ext cx="7772400" cy="1609344"/>
          </a:xfrm>
        </p:spPr>
        <p:txBody>
          <a:bodyPr>
            <a:normAutofit/>
          </a:bodyPr>
          <a:lstStyle/>
          <a:p>
            <a:pPr algn="l"/>
            <a:r>
              <a:rPr lang="en-US" sz="3400" dirty="0" smtClean="0"/>
              <a:t>Data Preprocessing</a:t>
            </a:r>
            <a:endParaRPr lang="en-US" sz="3400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457200" y="1829945"/>
            <a:ext cx="8229600" cy="446690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000" b="1" u="sng" dirty="0" smtClean="0"/>
              <a:t>1. Temporal smoothing</a:t>
            </a:r>
            <a:r>
              <a:rPr lang="en-US" sz="3000" dirty="0" smtClean="0"/>
              <a:t>: </a:t>
            </a:r>
          </a:p>
          <a:p>
            <a:r>
              <a:rPr lang="en-US" sz="2800" i="1" dirty="0" smtClean="0"/>
              <a:t>Problem</a:t>
            </a:r>
            <a:r>
              <a:rPr lang="en-US" sz="2800" dirty="0" smtClean="0"/>
              <a:t>: limited </a:t>
            </a:r>
            <a:r>
              <a:rPr lang="en-US" sz="2800" dirty="0"/>
              <a:t>sensor </a:t>
            </a:r>
            <a:r>
              <a:rPr lang="en-US" sz="2800" dirty="0" smtClean="0"/>
              <a:t>spatial resolution, but 30 snapshots each sec. Movement might be due to “jitter” and sensor limitations. </a:t>
            </a:r>
          </a:p>
          <a:p>
            <a:endParaRPr lang="en-US" sz="2800" dirty="0" smtClean="0"/>
          </a:p>
          <a:p>
            <a:r>
              <a:rPr lang="en-US" sz="2800" i="1" dirty="0" smtClean="0"/>
              <a:t>Solution</a:t>
            </a:r>
            <a:r>
              <a:rPr lang="en-US" sz="2800" dirty="0" smtClean="0"/>
              <a:t>:</a:t>
            </a:r>
            <a:r>
              <a:rPr lang="en-US" sz="2800" dirty="0"/>
              <a:t> </a:t>
            </a:r>
            <a:r>
              <a:rPr lang="en-US" sz="2800" dirty="0" smtClean="0">
                <a:sym typeface="Wingdings" panose="05000000000000000000" pitchFamily="2" charset="2"/>
              </a:rPr>
              <a:t>set a sliding time window T (200 </a:t>
            </a:r>
            <a:r>
              <a:rPr lang="en-US" sz="2800" dirty="0" err="1" smtClean="0">
                <a:sym typeface="Wingdings" panose="05000000000000000000" pitchFamily="2" charset="2"/>
              </a:rPr>
              <a:t>ms</a:t>
            </a:r>
            <a:r>
              <a:rPr lang="en-US" sz="2800" dirty="0" smtClean="0">
                <a:sym typeface="Wingdings" panose="05000000000000000000" pitchFamily="2" charset="2"/>
              </a:rPr>
              <a:t>), and average snapshots.</a:t>
            </a:r>
            <a:endParaRPr lang="en-US" sz="2800" dirty="0" smtClean="0"/>
          </a:p>
          <a:p>
            <a:endParaRPr lang="en-US" sz="2800" dirty="0" smtClean="0"/>
          </a:p>
        </p:txBody>
      </p:sp>
      <p:grpSp>
        <p:nvGrpSpPr>
          <p:cNvPr id="69" name="Group 68"/>
          <p:cNvGrpSpPr/>
          <p:nvPr/>
        </p:nvGrpSpPr>
        <p:grpSpPr>
          <a:xfrm>
            <a:off x="5056676" y="251549"/>
            <a:ext cx="4186736" cy="1457467"/>
            <a:chOff x="2016700" y="3423292"/>
            <a:chExt cx="4186736" cy="1457467"/>
          </a:xfrm>
        </p:grpSpPr>
        <p:sp>
          <p:nvSpPr>
            <p:cNvPr id="70" name="Rounded Rectangle 69"/>
            <p:cNvSpPr/>
            <p:nvPr/>
          </p:nvSpPr>
          <p:spPr>
            <a:xfrm>
              <a:off x="2028476" y="3423292"/>
              <a:ext cx="1580662" cy="565359"/>
            </a:xfrm>
            <a:prstGeom prst="roundRect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="1"/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2072615" y="3546359"/>
              <a:ext cx="162012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u="sng" dirty="0" smtClean="0"/>
                <a:t>Data Preprocessing</a:t>
              </a:r>
              <a:endParaRPr lang="en-US" sz="1400" b="1" u="sng" dirty="0"/>
            </a:p>
          </p:txBody>
        </p:sp>
        <p:sp>
          <p:nvSpPr>
            <p:cNvPr id="72" name="Rounded Rectangle 71"/>
            <p:cNvSpPr/>
            <p:nvPr/>
          </p:nvSpPr>
          <p:spPr>
            <a:xfrm>
              <a:off x="4304275" y="3586465"/>
              <a:ext cx="1764124" cy="615800"/>
            </a:xfrm>
            <a:prstGeom prst="roundRect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="1"/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4233025" y="3743206"/>
              <a:ext cx="197041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u="sng" dirty="0" smtClean="0"/>
                <a:t>Rehabilitation Analysis </a:t>
              </a:r>
              <a:endParaRPr lang="en-US" sz="1400" b="1" u="sng" dirty="0"/>
            </a:p>
          </p:txBody>
        </p:sp>
        <p:sp>
          <p:nvSpPr>
            <p:cNvPr id="74" name="Right Arrow 73"/>
            <p:cNvSpPr/>
            <p:nvPr/>
          </p:nvSpPr>
          <p:spPr>
            <a:xfrm>
              <a:off x="3629460" y="3743921"/>
              <a:ext cx="654493" cy="165518"/>
            </a:xfrm>
            <a:prstGeom prst="rightArrow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="1"/>
            </a:p>
          </p:txBody>
        </p:sp>
        <p:sp>
          <p:nvSpPr>
            <p:cNvPr id="75" name="Down Arrow 74"/>
            <p:cNvSpPr/>
            <p:nvPr/>
          </p:nvSpPr>
          <p:spPr>
            <a:xfrm>
              <a:off x="2699257" y="4005438"/>
              <a:ext cx="191596" cy="373424"/>
            </a:xfrm>
            <a:prstGeom prst="downArrow">
              <a:avLst/>
            </a:prstGeom>
            <a:solidFill>
              <a:srgbClr val="1F497D"/>
            </a:solidFill>
            <a:ln>
              <a:solidFill>
                <a:srgbClr val="1F497D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="1"/>
            </a:p>
          </p:txBody>
        </p:sp>
        <p:sp>
          <p:nvSpPr>
            <p:cNvPr id="76" name="Right Arrow 75"/>
            <p:cNvSpPr/>
            <p:nvPr/>
          </p:nvSpPr>
          <p:spPr>
            <a:xfrm rot="19579162">
              <a:off x="3568899" y="4218557"/>
              <a:ext cx="818002" cy="246177"/>
            </a:xfrm>
            <a:prstGeom prst="rightArrow">
              <a:avLst/>
            </a:prstGeom>
            <a:solidFill>
              <a:srgbClr val="1F497D"/>
            </a:solidFill>
            <a:ln>
              <a:solidFill>
                <a:srgbClr val="1F497D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="1"/>
            </a:p>
          </p:txBody>
        </p:sp>
        <p:sp>
          <p:nvSpPr>
            <p:cNvPr id="77" name="Rounded Rectangle 76"/>
            <p:cNvSpPr/>
            <p:nvPr/>
          </p:nvSpPr>
          <p:spPr>
            <a:xfrm>
              <a:off x="2016700" y="4408155"/>
              <a:ext cx="1580662" cy="472604"/>
            </a:xfrm>
            <a:prstGeom prst="roundRect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="1"/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2058476" y="4466741"/>
              <a:ext cx="163660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u="sng" dirty="0" smtClean="0"/>
                <a:t>Contextual Filtering</a:t>
              </a:r>
              <a:endParaRPr lang="en-US" sz="1400" b="1" u="sng" dirty="0"/>
            </a:p>
          </p:txBody>
        </p:sp>
      </p:grpSp>
      <p:sp>
        <p:nvSpPr>
          <p:cNvPr id="79" name="Freeform 78"/>
          <p:cNvSpPr/>
          <p:nvPr/>
        </p:nvSpPr>
        <p:spPr>
          <a:xfrm>
            <a:off x="4926569" y="58345"/>
            <a:ext cx="1925833" cy="1009483"/>
          </a:xfrm>
          <a:custGeom>
            <a:avLst/>
            <a:gdLst>
              <a:gd name="connsiteX0" fmla="*/ 134827 w 1925833"/>
              <a:gd name="connsiteY0" fmla="*/ 89728 h 1461425"/>
              <a:gd name="connsiteX1" fmla="*/ 12907 w 1925833"/>
              <a:gd name="connsiteY1" fmla="*/ 492064 h 1461425"/>
              <a:gd name="connsiteX2" fmla="*/ 147019 w 1925833"/>
              <a:gd name="connsiteY2" fmla="*/ 1333312 h 1461425"/>
              <a:gd name="connsiteX3" fmla="*/ 1280875 w 1925833"/>
              <a:gd name="connsiteY3" fmla="*/ 1443040 h 1461425"/>
              <a:gd name="connsiteX4" fmla="*/ 1841707 w 1925833"/>
              <a:gd name="connsiteY4" fmla="*/ 1369888 h 1461425"/>
              <a:gd name="connsiteX5" fmla="*/ 1914859 w 1925833"/>
              <a:gd name="connsiteY5" fmla="*/ 601792 h 1461425"/>
              <a:gd name="connsiteX6" fmla="*/ 1756363 w 1925833"/>
              <a:gd name="connsiteY6" fmla="*/ 53152 h 1461425"/>
              <a:gd name="connsiteX7" fmla="*/ 1037035 w 1925833"/>
              <a:gd name="connsiteY7" fmla="*/ 16576 h 1461425"/>
              <a:gd name="connsiteX8" fmla="*/ 195787 w 1925833"/>
              <a:gd name="connsiteY8" fmla="*/ 4384 h 1461425"/>
              <a:gd name="connsiteX9" fmla="*/ 134827 w 1925833"/>
              <a:gd name="connsiteY9" fmla="*/ 89728 h 1461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925833" h="1461425">
                <a:moveTo>
                  <a:pt x="134827" y="89728"/>
                </a:moveTo>
                <a:cubicBezTo>
                  <a:pt x="104347" y="171008"/>
                  <a:pt x="10875" y="284800"/>
                  <a:pt x="12907" y="492064"/>
                </a:cubicBezTo>
                <a:cubicBezTo>
                  <a:pt x="14939" y="699328"/>
                  <a:pt x="-64309" y="1174816"/>
                  <a:pt x="147019" y="1333312"/>
                </a:cubicBezTo>
                <a:cubicBezTo>
                  <a:pt x="358347" y="1491808"/>
                  <a:pt x="998427" y="1436944"/>
                  <a:pt x="1280875" y="1443040"/>
                </a:cubicBezTo>
                <a:cubicBezTo>
                  <a:pt x="1563323" y="1449136"/>
                  <a:pt x="1736043" y="1510096"/>
                  <a:pt x="1841707" y="1369888"/>
                </a:cubicBezTo>
                <a:cubicBezTo>
                  <a:pt x="1947371" y="1229680"/>
                  <a:pt x="1929083" y="821248"/>
                  <a:pt x="1914859" y="601792"/>
                </a:cubicBezTo>
                <a:cubicBezTo>
                  <a:pt x="1900635" y="382336"/>
                  <a:pt x="1902667" y="150688"/>
                  <a:pt x="1756363" y="53152"/>
                </a:cubicBezTo>
                <a:cubicBezTo>
                  <a:pt x="1610059" y="-44384"/>
                  <a:pt x="1297131" y="24704"/>
                  <a:pt x="1037035" y="16576"/>
                </a:cubicBezTo>
                <a:cubicBezTo>
                  <a:pt x="776939" y="8448"/>
                  <a:pt x="344123" y="-7808"/>
                  <a:pt x="195787" y="4384"/>
                </a:cubicBezTo>
                <a:cubicBezTo>
                  <a:pt x="47451" y="16576"/>
                  <a:pt x="165307" y="8448"/>
                  <a:pt x="134827" y="89728"/>
                </a:cubicBezTo>
                <a:close/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672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68285" y="251549"/>
            <a:ext cx="7772400" cy="1609344"/>
          </a:xfrm>
        </p:spPr>
        <p:txBody>
          <a:bodyPr>
            <a:normAutofit/>
          </a:bodyPr>
          <a:lstStyle/>
          <a:p>
            <a:pPr algn="l"/>
            <a:r>
              <a:rPr lang="en-US" sz="3400" dirty="0" smtClean="0"/>
              <a:t>Data Preprocessing</a:t>
            </a:r>
            <a:endParaRPr lang="en-US" sz="3400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457200" y="1829945"/>
            <a:ext cx="8229600" cy="446690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000" b="1" u="sng" dirty="0" smtClean="0"/>
              <a:t>2. Anomaly filtering</a:t>
            </a:r>
            <a:r>
              <a:rPr lang="en-US" sz="2800" dirty="0" smtClean="0"/>
              <a:t>: </a:t>
            </a:r>
          </a:p>
          <a:p>
            <a:r>
              <a:rPr lang="en-US" sz="2800" i="1" dirty="0" smtClean="0"/>
              <a:t>Problem</a:t>
            </a:r>
            <a:r>
              <a:rPr lang="en-US" sz="2800" dirty="0" smtClean="0"/>
              <a:t>: there are some erroneous snapshots.</a:t>
            </a:r>
          </a:p>
          <a:p>
            <a:endParaRPr lang="en-US" sz="2800" dirty="0" smtClean="0"/>
          </a:p>
          <a:p>
            <a:r>
              <a:rPr lang="en-US" sz="2800" i="1" dirty="0" smtClean="0">
                <a:sym typeface="Wingdings" panose="05000000000000000000" pitchFamily="2" charset="2"/>
              </a:rPr>
              <a:t>Solution</a:t>
            </a:r>
            <a:r>
              <a:rPr lang="en-US" sz="2800" dirty="0" smtClean="0">
                <a:sym typeface="Wingdings" panose="05000000000000000000" pitchFamily="2" charset="2"/>
              </a:rPr>
              <a:t>: Inside a time window, remove snapshot if the </a:t>
            </a:r>
            <a:r>
              <a:rPr lang="en-US" sz="2800" dirty="0">
                <a:sym typeface="Wingdings" panose="05000000000000000000" pitchFamily="2" charset="2"/>
              </a:rPr>
              <a:t>distance of </a:t>
            </a:r>
            <a:r>
              <a:rPr lang="en-US" sz="2800" dirty="0" smtClean="0">
                <a:sym typeface="Wingdings" panose="05000000000000000000" pitchFamily="2" charset="2"/>
              </a:rPr>
              <a:t>it </a:t>
            </a:r>
            <a:r>
              <a:rPr lang="en-US" sz="2800" dirty="0">
                <a:sym typeface="Wingdings" panose="05000000000000000000" pitchFamily="2" charset="2"/>
              </a:rPr>
              <a:t>to the </a:t>
            </a:r>
            <a:r>
              <a:rPr lang="en-US" sz="2800" dirty="0" smtClean="0">
                <a:sym typeface="Wingdings" panose="05000000000000000000" pitchFamily="2" charset="2"/>
              </a:rPr>
              <a:t>averaged snapshot &gt; µ+3</a:t>
            </a:r>
            <a:r>
              <a:rPr lang="en-US" sz="2800" i="1" dirty="0" smtClean="0">
                <a:sym typeface="Wingdings" panose="05000000000000000000" pitchFamily="2" charset="2"/>
              </a:rPr>
              <a:t>𝞂</a:t>
            </a:r>
            <a:r>
              <a:rPr lang="en-US" sz="2800" dirty="0" smtClean="0">
                <a:sym typeface="Wingdings" panose="05000000000000000000" pitchFamily="2" charset="2"/>
              </a:rPr>
              <a:t>. </a:t>
            </a:r>
            <a:endParaRPr lang="en-US" sz="2800" dirty="0"/>
          </a:p>
        </p:txBody>
      </p:sp>
      <p:grpSp>
        <p:nvGrpSpPr>
          <p:cNvPr id="69" name="Group 68"/>
          <p:cNvGrpSpPr/>
          <p:nvPr/>
        </p:nvGrpSpPr>
        <p:grpSpPr>
          <a:xfrm>
            <a:off x="5056676" y="251549"/>
            <a:ext cx="4186736" cy="1457467"/>
            <a:chOff x="2016700" y="3423292"/>
            <a:chExt cx="4186736" cy="1457467"/>
          </a:xfrm>
        </p:grpSpPr>
        <p:sp>
          <p:nvSpPr>
            <p:cNvPr id="70" name="Rounded Rectangle 69"/>
            <p:cNvSpPr/>
            <p:nvPr/>
          </p:nvSpPr>
          <p:spPr>
            <a:xfrm>
              <a:off x="2028476" y="3423292"/>
              <a:ext cx="1580662" cy="565359"/>
            </a:xfrm>
            <a:prstGeom prst="roundRect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="1"/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2072615" y="3546359"/>
              <a:ext cx="162012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u="sng" dirty="0" smtClean="0"/>
                <a:t>Data Preprocessing</a:t>
              </a:r>
              <a:endParaRPr lang="en-US" sz="1400" b="1" u="sng" dirty="0"/>
            </a:p>
          </p:txBody>
        </p:sp>
        <p:sp>
          <p:nvSpPr>
            <p:cNvPr id="72" name="Rounded Rectangle 71"/>
            <p:cNvSpPr/>
            <p:nvPr/>
          </p:nvSpPr>
          <p:spPr>
            <a:xfrm>
              <a:off x="4304275" y="3586465"/>
              <a:ext cx="1764124" cy="615800"/>
            </a:xfrm>
            <a:prstGeom prst="roundRect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="1"/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4233025" y="3743206"/>
              <a:ext cx="197041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u="sng" dirty="0" smtClean="0"/>
                <a:t>Rehabilitation Analysis </a:t>
              </a:r>
              <a:endParaRPr lang="en-US" sz="1400" b="1" u="sng" dirty="0"/>
            </a:p>
          </p:txBody>
        </p:sp>
        <p:sp>
          <p:nvSpPr>
            <p:cNvPr id="74" name="Right Arrow 73"/>
            <p:cNvSpPr/>
            <p:nvPr/>
          </p:nvSpPr>
          <p:spPr>
            <a:xfrm>
              <a:off x="3629460" y="3743921"/>
              <a:ext cx="654493" cy="165518"/>
            </a:xfrm>
            <a:prstGeom prst="rightArrow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="1"/>
            </a:p>
          </p:txBody>
        </p:sp>
        <p:sp>
          <p:nvSpPr>
            <p:cNvPr id="75" name="Down Arrow 74"/>
            <p:cNvSpPr/>
            <p:nvPr/>
          </p:nvSpPr>
          <p:spPr>
            <a:xfrm>
              <a:off x="2699257" y="4005438"/>
              <a:ext cx="191596" cy="373424"/>
            </a:xfrm>
            <a:prstGeom prst="downArrow">
              <a:avLst/>
            </a:prstGeom>
            <a:solidFill>
              <a:srgbClr val="1F497D"/>
            </a:solidFill>
            <a:ln>
              <a:solidFill>
                <a:srgbClr val="1F497D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="1"/>
            </a:p>
          </p:txBody>
        </p:sp>
        <p:sp>
          <p:nvSpPr>
            <p:cNvPr id="76" name="Right Arrow 75"/>
            <p:cNvSpPr/>
            <p:nvPr/>
          </p:nvSpPr>
          <p:spPr>
            <a:xfrm rot="19579162">
              <a:off x="3568899" y="4218557"/>
              <a:ext cx="818002" cy="246177"/>
            </a:xfrm>
            <a:prstGeom prst="rightArrow">
              <a:avLst/>
            </a:prstGeom>
            <a:solidFill>
              <a:srgbClr val="1F497D"/>
            </a:solidFill>
            <a:ln>
              <a:solidFill>
                <a:srgbClr val="1F497D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="1"/>
            </a:p>
          </p:txBody>
        </p:sp>
        <p:sp>
          <p:nvSpPr>
            <p:cNvPr id="77" name="Rounded Rectangle 76"/>
            <p:cNvSpPr/>
            <p:nvPr/>
          </p:nvSpPr>
          <p:spPr>
            <a:xfrm>
              <a:off x="2016700" y="4408155"/>
              <a:ext cx="1580662" cy="472604"/>
            </a:xfrm>
            <a:prstGeom prst="roundRect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="1"/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2058476" y="4466741"/>
              <a:ext cx="163660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u="sng" dirty="0" smtClean="0"/>
                <a:t>Contextual Filtering</a:t>
              </a:r>
              <a:endParaRPr lang="en-US" sz="1400" b="1" u="sng" dirty="0"/>
            </a:p>
          </p:txBody>
        </p:sp>
      </p:grpSp>
      <p:sp>
        <p:nvSpPr>
          <p:cNvPr id="79" name="Freeform 78"/>
          <p:cNvSpPr/>
          <p:nvPr/>
        </p:nvSpPr>
        <p:spPr>
          <a:xfrm>
            <a:off x="4926569" y="58345"/>
            <a:ext cx="1925833" cy="1009483"/>
          </a:xfrm>
          <a:custGeom>
            <a:avLst/>
            <a:gdLst>
              <a:gd name="connsiteX0" fmla="*/ 134827 w 1925833"/>
              <a:gd name="connsiteY0" fmla="*/ 89728 h 1461425"/>
              <a:gd name="connsiteX1" fmla="*/ 12907 w 1925833"/>
              <a:gd name="connsiteY1" fmla="*/ 492064 h 1461425"/>
              <a:gd name="connsiteX2" fmla="*/ 147019 w 1925833"/>
              <a:gd name="connsiteY2" fmla="*/ 1333312 h 1461425"/>
              <a:gd name="connsiteX3" fmla="*/ 1280875 w 1925833"/>
              <a:gd name="connsiteY3" fmla="*/ 1443040 h 1461425"/>
              <a:gd name="connsiteX4" fmla="*/ 1841707 w 1925833"/>
              <a:gd name="connsiteY4" fmla="*/ 1369888 h 1461425"/>
              <a:gd name="connsiteX5" fmla="*/ 1914859 w 1925833"/>
              <a:gd name="connsiteY5" fmla="*/ 601792 h 1461425"/>
              <a:gd name="connsiteX6" fmla="*/ 1756363 w 1925833"/>
              <a:gd name="connsiteY6" fmla="*/ 53152 h 1461425"/>
              <a:gd name="connsiteX7" fmla="*/ 1037035 w 1925833"/>
              <a:gd name="connsiteY7" fmla="*/ 16576 h 1461425"/>
              <a:gd name="connsiteX8" fmla="*/ 195787 w 1925833"/>
              <a:gd name="connsiteY8" fmla="*/ 4384 h 1461425"/>
              <a:gd name="connsiteX9" fmla="*/ 134827 w 1925833"/>
              <a:gd name="connsiteY9" fmla="*/ 89728 h 1461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925833" h="1461425">
                <a:moveTo>
                  <a:pt x="134827" y="89728"/>
                </a:moveTo>
                <a:cubicBezTo>
                  <a:pt x="104347" y="171008"/>
                  <a:pt x="10875" y="284800"/>
                  <a:pt x="12907" y="492064"/>
                </a:cubicBezTo>
                <a:cubicBezTo>
                  <a:pt x="14939" y="699328"/>
                  <a:pt x="-64309" y="1174816"/>
                  <a:pt x="147019" y="1333312"/>
                </a:cubicBezTo>
                <a:cubicBezTo>
                  <a:pt x="358347" y="1491808"/>
                  <a:pt x="998427" y="1436944"/>
                  <a:pt x="1280875" y="1443040"/>
                </a:cubicBezTo>
                <a:cubicBezTo>
                  <a:pt x="1563323" y="1449136"/>
                  <a:pt x="1736043" y="1510096"/>
                  <a:pt x="1841707" y="1369888"/>
                </a:cubicBezTo>
                <a:cubicBezTo>
                  <a:pt x="1947371" y="1229680"/>
                  <a:pt x="1929083" y="821248"/>
                  <a:pt x="1914859" y="601792"/>
                </a:cubicBezTo>
                <a:cubicBezTo>
                  <a:pt x="1900635" y="382336"/>
                  <a:pt x="1902667" y="150688"/>
                  <a:pt x="1756363" y="53152"/>
                </a:cubicBezTo>
                <a:cubicBezTo>
                  <a:pt x="1610059" y="-44384"/>
                  <a:pt x="1297131" y="24704"/>
                  <a:pt x="1037035" y="16576"/>
                </a:cubicBezTo>
                <a:cubicBezTo>
                  <a:pt x="776939" y="8448"/>
                  <a:pt x="344123" y="-7808"/>
                  <a:pt x="195787" y="4384"/>
                </a:cubicBezTo>
                <a:cubicBezTo>
                  <a:pt x="47451" y="16576"/>
                  <a:pt x="165307" y="8448"/>
                  <a:pt x="134827" y="89728"/>
                </a:cubicBezTo>
                <a:close/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22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-21336" y="251549"/>
            <a:ext cx="7772400" cy="1609344"/>
          </a:xfrm>
        </p:spPr>
        <p:txBody>
          <a:bodyPr>
            <a:normAutofit/>
          </a:bodyPr>
          <a:lstStyle/>
          <a:p>
            <a:pPr algn="l"/>
            <a:r>
              <a:rPr lang="en-US" sz="3400" dirty="0" smtClean="0"/>
              <a:t>Contextual Filtering</a:t>
            </a:r>
            <a:endParaRPr lang="en-US" sz="3400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457200" y="1829946"/>
            <a:ext cx="8229600" cy="5188694"/>
          </a:xfrm>
        </p:spPr>
        <p:txBody>
          <a:bodyPr>
            <a:normAutofit/>
          </a:bodyPr>
          <a:lstStyle/>
          <a:p>
            <a:r>
              <a:rPr lang="en-US" sz="3000" b="1" u="sng" dirty="0" smtClean="0"/>
              <a:t>Gesture Segmentation</a:t>
            </a:r>
            <a:r>
              <a:rPr lang="en-US" sz="2800" dirty="0"/>
              <a:t>: </a:t>
            </a:r>
            <a:endParaRPr lang="en-US" sz="2800" dirty="0" smtClean="0"/>
          </a:p>
          <a:p>
            <a:r>
              <a:rPr lang="en-US" sz="2800" i="1" dirty="0" smtClean="0"/>
              <a:t>Reason</a:t>
            </a:r>
            <a:r>
              <a:rPr lang="en-US" sz="2800" dirty="0" smtClean="0"/>
              <a:t>: there are different gestures. Analyze patients</a:t>
            </a:r>
            <a:r>
              <a:rPr lang="en-US" sz="2800" dirty="0"/>
              <a:t>’ movement </a:t>
            </a:r>
            <a:r>
              <a:rPr lang="en-US" sz="2800" dirty="0" smtClean="0"/>
              <a:t>during each </a:t>
            </a:r>
            <a:r>
              <a:rPr lang="en-US" sz="2800" i="1" dirty="0" smtClean="0"/>
              <a:t>gesture period </a:t>
            </a:r>
            <a:r>
              <a:rPr lang="en-US" sz="2800" dirty="0" smtClean="0"/>
              <a:t>(dynamically). </a:t>
            </a:r>
            <a:r>
              <a:rPr lang="en-US" sz="2800" dirty="0" smtClean="0">
                <a:sym typeface="Wingdings"/>
              </a:rPr>
              <a:t> </a:t>
            </a:r>
          </a:p>
          <a:p>
            <a:endParaRPr lang="en-US" sz="2800" dirty="0">
              <a:sym typeface="Wingdings"/>
            </a:endParaRPr>
          </a:p>
          <a:p>
            <a:r>
              <a:rPr lang="en-US" sz="2800" i="1" dirty="0" smtClean="0">
                <a:sym typeface="Wingdings"/>
              </a:rPr>
              <a:t>Solution</a:t>
            </a:r>
            <a:r>
              <a:rPr lang="en-US" sz="2800" dirty="0" smtClean="0">
                <a:sym typeface="Wingdings"/>
              </a:rPr>
              <a:t>: </a:t>
            </a:r>
            <a:r>
              <a:rPr lang="en-US" sz="2800" dirty="0" smtClean="0"/>
              <a:t>concatenate continuous </a:t>
            </a:r>
            <a:r>
              <a:rPr lang="en-US" sz="2800" dirty="0"/>
              <a:t>snapshots </a:t>
            </a:r>
            <a:r>
              <a:rPr lang="en-US" sz="2800" dirty="0" smtClean="0"/>
              <a:t>of the </a:t>
            </a:r>
            <a:r>
              <a:rPr lang="en-US" sz="2800" u="sng" dirty="0" smtClean="0"/>
              <a:t>same gesture</a:t>
            </a:r>
            <a:r>
              <a:rPr lang="en-US" sz="2800" dirty="0" smtClean="0"/>
              <a:t> with </a:t>
            </a:r>
            <a:r>
              <a:rPr lang="en-US" sz="2800" dirty="0"/>
              <a:t>temporal gaps smaller than 2,000 </a:t>
            </a:r>
            <a:r>
              <a:rPr lang="en-US" sz="2800" dirty="0" err="1" smtClean="0"/>
              <a:t>ms</a:t>
            </a:r>
            <a:r>
              <a:rPr lang="en-US" sz="2800" dirty="0" smtClean="0"/>
              <a:t> (using </a:t>
            </a:r>
            <a:r>
              <a:rPr lang="en-US" sz="2800" i="1" dirty="0" smtClean="0"/>
              <a:t>game log</a:t>
            </a:r>
            <a:r>
              <a:rPr lang="en-US" sz="2800" dirty="0" smtClean="0"/>
              <a:t>).</a:t>
            </a:r>
            <a:endParaRPr lang="en-US" sz="2600" dirty="0" smtClean="0"/>
          </a:p>
        </p:txBody>
      </p:sp>
      <p:grpSp>
        <p:nvGrpSpPr>
          <p:cNvPr id="32" name="Group 31"/>
          <p:cNvGrpSpPr/>
          <p:nvPr/>
        </p:nvGrpSpPr>
        <p:grpSpPr>
          <a:xfrm>
            <a:off x="5056676" y="251549"/>
            <a:ext cx="4186736" cy="1457467"/>
            <a:chOff x="2016700" y="3423292"/>
            <a:chExt cx="4186736" cy="1457467"/>
          </a:xfrm>
        </p:grpSpPr>
        <p:sp>
          <p:nvSpPr>
            <p:cNvPr id="33" name="Rounded Rectangle 32"/>
            <p:cNvSpPr/>
            <p:nvPr/>
          </p:nvSpPr>
          <p:spPr>
            <a:xfrm>
              <a:off x="2028476" y="3423292"/>
              <a:ext cx="1580662" cy="565359"/>
            </a:xfrm>
            <a:prstGeom prst="roundRect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="1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2072615" y="3546359"/>
              <a:ext cx="162012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u="sng" dirty="0" smtClean="0"/>
                <a:t>Data Preprocessing</a:t>
              </a:r>
              <a:endParaRPr lang="en-US" sz="1400" b="1" u="sng" dirty="0"/>
            </a:p>
          </p:txBody>
        </p:sp>
        <p:sp>
          <p:nvSpPr>
            <p:cNvPr id="35" name="Rounded Rectangle 34"/>
            <p:cNvSpPr/>
            <p:nvPr/>
          </p:nvSpPr>
          <p:spPr>
            <a:xfrm>
              <a:off x="4304275" y="3586465"/>
              <a:ext cx="1764124" cy="615800"/>
            </a:xfrm>
            <a:prstGeom prst="roundRect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="1"/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4233025" y="3743206"/>
              <a:ext cx="197041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u="sng" dirty="0" smtClean="0"/>
                <a:t>Rehabilitation Analysis </a:t>
              </a:r>
              <a:endParaRPr lang="en-US" sz="1400" b="1" u="sng" dirty="0"/>
            </a:p>
          </p:txBody>
        </p:sp>
        <p:sp>
          <p:nvSpPr>
            <p:cNvPr id="64" name="Right Arrow 63"/>
            <p:cNvSpPr/>
            <p:nvPr/>
          </p:nvSpPr>
          <p:spPr>
            <a:xfrm>
              <a:off x="3629460" y="3743921"/>
              <a:ext cx="654493" cy="165518"/>
            </a:xfrm>
            <a:prstGeom prst="rightArrow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="1"/>
            </a:p>
          </p:txBody>
        </p:sp>
        <p:sp>
          <p:nvSpPr>
            <p:cNvPr id="65" name="Down Arrow 64"/>
            <p:cNvSpPr/>
            <p:nvPr/>
          </p:nvSpPr>
          <p:spPr>
            <a:xfrm>
              <a:off x="2699257" y="4005438"/>
              <a:ext cx="191596" cy="373424"/>
            </a:xfrm>
            <a:prstGeom prst="downArrow">
              <a:avLst/>
            </a:prstGeom>
            <a:solidFill>
              <a:srgbClr val="1F497D"/>
            </a:solidFill>
            <a:ln>
              <a:solidFill>
                <a:srgbClr val="1F497D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="1"/>
            </a:p>
          </p:txBody>
        </p:sp>
        <p:sp>
          <p:nvSpPr>
            <p:cNvPr id="66" name="Right Arrow 65"/>
            <p:cNvSpPr/>
            <p:nvPr/>
          </p:nvSpPr>
          <p:spPr>
            <a:xfrm rot="19579162">
              <a:off x="3568899" y="4218557"/>
              <a:ext cx="818002" cy="246177"/>
            </a:xfrm>
            <a:prstGeom prst="rightArrow">
              <a:avLst/>
            </a:prstGeom>
            <a:solidFill>
              <a:srgbClr val="1F497D"/>
            </a:solidFill>
            <a:ln>
              <a:solidFill>
                <a:srgbClr val="1F497D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="1"/>
            </a:p>
          </p:txBody>
        </p:sp>
        <p:sp>
          <p:nvSpPr>
            <p:cNvPr id="67" name="Rounded Rectangle 66"/>
            <p:cNvSpPr/>
            <p:nvPr/>
          </p:nvSpPr>
          <p:spPr>
            <a:xfrm>
              <a:off x="2016700" y="4408155"/>
              <a:ext cx="1580662" cy="472604"/>
            </a:xfrm>
            <a:prstGeom prst="roundRect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="1"/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2058476" y="4466741"/>
              <a:ext cx="163660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u="sng" dirty="0" smtClean="0"/>
                <a:t>Contextual Filtering</a:t>
              </a:r>
              <a:endParaRPr lang="en-US" sz="1400" b="1" u="sng" dirty="0"/>
            </a:p>
          </p:txBody>
        </p:sp>
      </p:grpSp>
      <p:sp>
        <p:nvSpPr>
          <p:cNvPr id="69" name="Freeform 68"/>
          <p:cNvSpPr/>
          <p:nvPr/>
        </p:nvSpPr>
        <p:spPr>
          <a:xfrm>
            <a:off x="4879069" y="1103374"/>
            <a:ext cx="1925833" cy="762198"/>
          </a:xfrm>
          <a:custGeom>
            <a:avLst/>
            <a:gdLst>
              <a:gd name="connsiteX0" fmla="*/ 134827 w 1925833"/>
              <a:gd name="connsiteY0" fmla="*/ 89728 h 1461425"/>
              <a:gd name="connsiteX1" fmla="*/ 12907 w 1925833"/>
              <a:gd name="connsiteY1" fmla="*/ 492064 h 1461425"/>
              <a:gd name="connsiteX2" fmla="*/ 147019 w 1925833"/>
              <a:gd name="connsiteY2" fmla="*/ 1333312 h 1461425"/>
              <a:gd name="connsiteX3" fmla="*/ 1280875 w 1925833"/>
              <a:gd name="connsiteY3" fmla="*/ 1443040 h 1461425"/>
              <a:gd name="connsiteX4" fmla="*/ 1841707 w 1925833"/>
              <a:gd name="connsiteY4" fmla="*/ 1369888 h 1461425"/>
              <a:gd name="connsiteX5" fmla="*/ 1914859 w 1925833"/>
              <a:gd name="connsiteY5" fmla="*/ 601792 h 1461425"/>
              <a:gd name="connsiteX6" fmla="*/ 1756363 w 1925833"/>
              <a:gd name="connsiteY6" fmla="*/ 53152 h 1461425"/>
              <a:gd name="connsiteX7" fmla="*/ 1037035 w 1925833"/>
              <a:gd name="connsiteY7" fmla="*/ 16576 h 1461425"/>
              <a:gd name="connsiteX8" fmla="*/ 195787 w 1925833"/>
              <a:gd name="connsiteY8" fmla="*/ 4384 h 1461425"/>
              <a:gd name="connsiteX9" fmla="*/ 134827 w 1925833"/>
              <a:gd name="connsiteY9" fmla="*/ 89728 h 1461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925833" h="1461425">
                <a:moveTo>
                  <a:pt x="134827" y="89728"/>
                </a:moveTo>
                <a:cubicBezTo>
                  <a:pt x="104347" y="171008"/>
                  <a:pt x="10875" y="284800"/>
                  <a:pt x="12907" y="492064"/>
                </a:cubicBezTo>
                <a:cubicBezTo>
                  <a:pt x="14939" y="699328"/>
                  <a:pt x="-64309" y="1174816"/>
                  <a:pt x="147019" y="1333312"/>
                </a:cubicBezTo>
                <a:cubicBezTo>
                  <a:pt x="358347" y="1491808"/>
                  <a:pt x="998427" y="1436944"/>
                  <a:pt x="1280875" y="1443040"/>
                </a:cubicBezTo>
                <a:cubicBezTo>
                  <a:pt x="1563323" y="1449136"/>
                  <a:pt x="1736043" y="1510096"/>
                  <a:pt x="1841707" y="1369888"/>
                </a:cubicBezTo>
                <a:cubicBezTo>
                  <a:pt x="1947371" y="1229680"/>
                  <a:pt x="1929083" y="821248"/>
                  <a:pt x="1914859" y="601792"/>
                </a:cubicBezTo>
                <a:cubicBezTo>
                  <a:pt x="1900635" y="382336"/>
                  <a:pt x="1902667" y="150688"/>
                  <a:pt x="1756363" y="53152"/>
                </a:cubicBezTo>
                <a:cubicBezTo>
                  <a:pt x="1610059" y="-44384"/>
                  <a:pt x="1297131" y="24704"/>
                  <a:pt x="1037035" y="16576"/>
                </a:cubicBezTo>
                <a:cubicBezTo>
                  <a:pt x="776939" y="8448"/>
                  <a:pt x="344123" y="-7808"/>
                  <a:pt x="195787" y="4384"/>
                </a:cubicBezTo>
                <a:cubicBezTo>
                  <a:pt x="47451" y="16576"/>
                  <a:pt x="165307" y="8448"/>
                  <a:pt x="134827" y="89728"/>
                </a:cubicBezTo>
                <a:close/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139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  <p:bldP spid="6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-21336" y="251549"/>
            <a:ext cx="7772400" cy="1609344"/>
          </a:xfrm>
        </p:spPr>
        <p:txBody>
          <a:bodyPr>
            <a:normAutofit/>
          </a:bodyPr>
          <a:lstStyle/>
          <a:p>
            <a:pPr algn="l"/>
            <a:r>
              <a:rPr lang="en-US" sz="3400" dirty="0"/>
              <a:t>Contextual Filtering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457200" y="1860893"/>
            <a:ext cx="8229600" cy="4860541"/>
          </a:xfrm>
        </p:spPr>
        <p:txBody>
          <a:bodyPr>
            <a:normAutofit/>
          </a:bodyPr>
          <a:lstStyle/>
          <a:p>
            <a:r>
              <a:rPr lang="en-US" sz="3000" b="1" u="sng" dirty="0" smtClean="0"/>
              <a:t>Region Segmentation</a:t>
            </a:r>
            <a:r>
              <a:rPr lang="en-US" sz="2800" dirty="0"/>
              <a:t>: </a:t>
            </a:r>
            <a:endParaRPr lang="en-US" sz="2800" dirty="0" smtClean="0"/>
          </a:p>
          <a:p>
            <a:r>
              <a:rPr lang="en-US" sz="2800" i="1" dirty="0" smtClean="0"/>
              <a:t>Reason</a:t>
            </a:r>
            <a:r>
              <a:rPr lang="en-US" sz="2800" dirty="0" smtClean="0"/>
              <a:t>: the </a:t>
            </a:r>
            <a:r>
              <a:rPr lang="en-US" sz="2800" dirty="0"/>
              <a:t>game contains several different regions with different difficulties and </a:t>
            </a:r>
            <a:r>
              <a:rPr lang="en-US" sz="2800" dirty="0" smtClean="0"/>
              <a:t>intensities. </a:t>
            </a:r>
          </a:p>
          <a:p>
            <a:pPr lvl="1">
              <a:buFont typeface="Wingdings" charset="2"/>
              <a:buChar char="ü"/>
            </a:pPr>
            <a:r>
              <a:rPr lang="en-US" sz="2600" dirty="0"/>
              <a:t>Self-paced movement: e.g., Rowing.</a:t>
            </a:r>
          </a:p>
          <a:p>
            <a:pPr lvl="1">
              <a:buFont typeface="Wingdings" charset="2"/>
              <a:buChar char="ü"/>
            </a:pPr>
            <a:r>
              <a:rPr lang="en-US" sz="2600" dirty="0"/>
              <a:t>Fast-paced movement: e.g., Rapids</a:t>
            </a:r>
            <a:r>
              <a:rPr lang="en-US" sz="2600" dirty="0" smtClean="0"/>
              <a:t>.</a:t>
            </a:r>
          </a:p>
          <a:p>
            <a:endParaRPr lang="en-US" sz="2800" dirty="0"/>
          </a:p>
          <a:p>
            <a:r>
              <a:rPr lang="en-US" sz="2800" i="1" dirty="0" smtClean="0"/>
              <a:t>Solution</a:t>
            </a:r>
            <a:r>
              <a:rPr lang="en-US" sz="2800" dirty="0" smtClean="0"/>
              <a:t>: refer to the game log, synchronize the timestamp and segment out skeleton data. </a:t>
            </a:r>
          </a:p>
          <a:p>
            <a:endParaRPr lang="en-US" sz="2800" dirty="0" smtClean="0"/>
          </a:p>
        </p:txBody>
      </p:sp>
      <p:grpSp>
        <p:nvGrpSpPr>
          <p:cNvPr id="32" name="Group 31"/>
          <p:cNvGrpSpPr/>
          <p:nvPr/>
        </p:nvGrpSpPr>
        <p:grpSpPr>
          <a:xfrm>
            <a:off x="5056676" y="251549"/>
            <a:ext cx="4186736" cy="1457467"/>
            <a:chOff x="2016700" y="3423292"/>
            <a:chExt cx="4186736" cy="1457467"/>
          </a:xfrm>
        </p:grpSpPr>
        <p:sp>
          <p:nvSpPr>
            <p:cNvPr id="33" name="Rounded Rectangle 32"/>
            <p:cNvSpPr/>
            <p:nvPr/>
          </p:nvSpPr>
          <p:spPr>
            <a:xfrm>
              <a:off x="2028476" y="3423292"/>
              <a:ext cx="1580662" cy="565359"/>
            </a:xfrm>
            <a:prstGeom prst="roundRect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="1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2072615" y="3546359"/>
              <a:ext cx="162012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u="sng" dirty="0" smtClean="0"/>
                <a:t>Data Preprocessing</a:t>
              </a:r>
              <a:endParaRPr lang="en-US" sz="1400" b="1" u="sng" dirty="0"/>
            </a:p>
          </p:txBody>
        </p:sp>
        <p:sp>
          <p:nvSpPr>
            <p:cNvPr id="35" name="Rounded Rectangle 34"/>
            <p:cNvSpPr/>
            <p:nvPr/>
          </p:nvSpPr>
          <p:spPr>
            <a:xfrm>
              <a:off x="4304275" y="3586465"/>
              <a:ext cx="1764124" cy="615800"/>
            </a:xfrm>
            <a:prstGeom prst="roundRect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="1"/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4233025" y="3743206"/>
              <a:ext cx="197041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u="sng" dirty="0" smtClean="0"/>
                <a:t>Rehabilitation Analysis </a:t>
              </a:r>
              <a:endParaRPr lang="en-US" sz="1400" b="1" u="sng" dirty="0"/>
            </a:p>
          </p:txBody>
        </p:sp>
        <p:sp>
          <p:nvSpPr>
            <p:cNvPr id="64" name="Right Arrow 63"/>
            <p:cNvSpPr/>
            <p:nvPr/>
          </p:nvSpPr>
          <p:spPr>
            <a:xfrm>
              <a:off x="3629460" y="3743921"/>
              <a:ext cx="654493" cy="165518"/>
            </a:xfrm>
            <a:prstGeom prst="rightArrow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="1"/>
            </a:p>
          </p:txBody>
        </p:sp>
        <p:sp>
          <p:nvSpPr>
            <p:cNvPr id="65" name="Down Arrow 64"/>
            <p:cNvSpPr/>
            <p:nvPr/>
          </p:nvSpPr>
          <p:spPr>
            <a:xfrm>
              <a:off x="2699257" y="4005438"/>
              <a:ext cx="191596" cy="373424"/>
            </a:xfrm>
            <a:prstGeom prst="downArrow">
              <a:avLst/>
            </a:prstGeom>
            <a:solidFill>
              <a:srgbClr val="1F497D"/>
            </a:solidFill>
            <a:ln>
              <a:solidFill>
                <a:srgbClr val="1F497D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="1"/>
            </a:p>
          </p:txBody>
        </p:sp>
        <p:sp>
          <p:nvSpPr>
            <p:cNvPr id="66" name="Right Arrow 65"/>
            <p:cNvSpPr/>
            <p:nvPr/>
          </p:nvSpPr>
          <p:spPr>
            <a:xfrm rot="19579162">
              <a:off x="3568899" y="4218557"/>
              <a:ext cx="818002" cy="246177"/>
            </a:xfrm>
            <a:prstGeom prst="rightArrow">
              <a:avLst/>
            </a:prstGeom>
            <a:solidFill>
              <a:srgbClr val="1F497D"/>
            </a:solidFill>
            <a:ln>
              <a:solidFill>
                <a:srgbClr val="1F497D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="1"/>
            </a:p>
          </p:txBody>
        </p:sp>
        <p:sp>
          <p:nvSpPr>
            <p:cNvPr id="67" name="Rounded Rectangle 66"/>
            <p:cNvSpPr/>
            <p:nvPr/>
          </p:nvSpPr>
          <p:spPr>
            <a:xfrm>
              <a:off x="2016700" y="4408155"/>
              <a:ext cx="1580662" cy="472604"/>
            </a:xfrm>
            <a:prstGeom prst="roundRect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="1"/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2058476" y="4466741"/>
              <a:ext cx="163660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u="sng" dirty="0" smtClean="0"/>
                <a:t>Contextual Filtering</a:t>
              </a:r>
              <a:endParaRPr lang="en-US" sz="1400" b="1" u="sng" dirty="0"/>
            </a:p>
          </p:txBody>
        </p:sp>
      </p:grpSp>
      <p:sp>
        <p:nvSpPr>
          <p:cNvPr id="80" name="Freeform 79"/>
          <p:cNvSpPr/>
          <p:nvPr/>
        </p:nvSpPr>
        <p:spPr>
          <a:xfrm>
            <a:off x="4879069" y="1103374"/>
            <a:ext cx="1925833" cy="762198"/>
          </a:xfrm>
          <a:custGeom>
            <a:avLst/>
            <a:gdLst>
              <a:gd name="connsiteX0" fmla="*/ 134827 w 1925833"/>
              <a:gd name="connsiteY0" fmla="*/ 89728 h 1461425"/>
              <a:gd name="connsiteX1" fmla="*/ 12907 w 1925833"/>
              <a:gd name="connsiteY1" fmla="*/ 492064 h 1461425"/>
              <a:gd name="connsiteX2" fmla="*/ 147019 w 1925833"/>
              <a:gd name="connsiteY2" fmla="*/ 1333312 h 1461425"/>
              <a:gd name="connsiteX3" fmla="*/ 1280875 w 1925833"/>
              <a:gd name="connsiteY3" fmla="*/ 1443040 h 1461425"/>
              <a:gd name="connsiteX4" fmla="*/ 1841707 w 1925833"/>
              <a:gd name="connsiteY4" fmla="*/ 1369888 h 1461425"/>
              <a:gd name="connsiteX5" fmla="*/ 1914859 w 1925833"/>
              <a:gd name="connsiteY5" fmla="*/ 601792 h 1461425"/>
              <a:gd name="connsiteX6" fmla="*/ 1756363 w 1925833"/>
              <a:gd name="connsiteY6" fmla="*/ 53152 h 1461425"/>
              <a:gd name="connsiteX7" fmla="*/ 1037035 w 1925833"/>
              <a:gd name="connsiteY7" fmla="*/ 16576 h 1461425"/>
              <a:gd name="connsiteX8" fmla="*/ 195787 w 1925833"/>
              <a:gd name="connsiteY8" fmla="*/ 4384 h 1461425"/>
              <a:gd name="connsiteX9" fmla="*/ 134827 w 1925833"/>
              <a:gd name="connsiteY9" fmla="*/ 89728 h 1461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925833" h="1461425">
                <a:moveTo>
                  <a:pt x="134827" y="89728"/>
                </a:moveTo>
                <a:cubicBezTo>
                  <a:pt x="104347" y="171008"/>
                  <a:pt x="10875" y="284800"/>
                  <a:pt x="12907" y="492064"/>
                </a:cubicBezTo>
                <a:cubicBezTo>
                  <a:pt x="14939" y="699328"/>
                  <a:pt x="-64309" y="1174816"/>
                  <a:pt x="147019" y="1333312"/>
                </a:cubicBezTo>
                <a:cubicBezTo>
                  <a:pt x="358347" y="1491808"/>
                  <a:pt x="998427" y="1436944"/>
                  <a:pt x="1280875" y="1443040"/>
                </a:cubicBezTo>
                <a:cubicBezTo>
                  <a:pt x="1563323" y="1449136"/>
                  <a:pt x="1736043" y="1510096"/>
                  <a:pt x="1841707" y="1369888"/>
                </a:cubicBezTo>
                <a:cubicBezTo>
                  <a:pt x="1947371" y="1229680"/>
                  <a:pt x="1929083" y="821248"/>
                  <a:pt x="1914859" y="601792"/>
                </a:cubicBezTo>
                <a:cubicBezTo>
                  <a:pt x="1900635" y="382336"/>
                  <a:pt x="1902667" y="150688"/>
                  <a:pt x="1756363" y="53152"/>
                </a:cubicBezTo>
                <a:cubicBezTo>
                  <a:pt x="1610059" y="-44384"/>
                  <a:pt x="1297131" y="24704"/>
                  <a:pt x="1037035" y="16576"/>
                </a:cubicBezTo>
                <a:cubicBezTo>
                  <a:pt x="776939" y="8448"/>
                  <a:pt x="344123" y="-7808"/>
                  <a:pt x="195787" y="4384"/>
                </a:cubicBezTo>
                <a:cubicBezTo>
                  <a:pt x="47451" y="16576"/>
                  <a:pt x="165307" y="8448"/>
                  <a:pt x="134827" y="89728"/>
                </a:cubicBezTo>
                <a:close/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487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73280" y="251549"/>
            <a:ext cx="7772400" cy="1609344"/>
          </a:xfrm>
        </p:spPr>
        <p:txBody>
          <a:bodyPr>
            <a:normAutofit/>
          </a:bodyPr>
          <a:lstStyle/>
          <a:p>
            <a:pPr algn="l"/>
            <a:r>
              <a:rPr lang="en-US" sz="3400" dirty="0" smtClean="0"/>
              <a:t>Rehabilitation analysis</a:t>
            </a:r>
            <a:endParaRPr lang="en-US" sz="3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Content Placeholder 8"/>
              <p:cNvSpPr>
                <a:spLocks noGrp="1"/>
              </p:cNvSpPr>
              <p:nvPr>
                <p:ph sz="quarter" idx="13"/>
              </p:nvPr>
            </p:nvSpPr>
            <p:spPr>
              <a:xfrm>
                <a:off x="143435" y="1722559"/>
                <a:ext cx="8961688" cy="5148285"/>
              </a:xfrm>
            </p:spPr>
            <p:txBody>
              <a:bodyPr>
                <a:normAutofit/>
              </a:bodyPr>
              <a:lstStyle/>
              <a:p>
                <a:r>
                  <a:rPr lang="en-US" sz="2800" b="1" u="sng" dirty="0" smtClean="0"/>
                  <a:t>Hand speed</a:t>
                </a:r>
                <a:r>
                  <a:rPr lang="en-US" sz="2800" dirty="0" smtClean="0"/>
                  <a:t>: movement speed of hand.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charset="0"/>
                            </a:rPr>
                            <m:t>𝑣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charset="0"/>
                            </a:rPr>
                            <m:t>𝑑</m:t>
                          </m:r>
                        </m:sub>
                      </m:sSub>
                      <m:r>
                        <a:rPr lang="el-GR" sz="2800" i="1" smtClean="0"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bg-BG" sz="2800" i="1" smtClean="0">
                              <a:latin typeface="Cambria Math" charset="0"/>
                            </a:rPr>
                          </m:ctrlPr>
                        </m:fPr>
                        <m:num>
                          <m:nary>
                            <m:naryPr>
                              <m:chr m:val="∑"/>
                              <m:limLoc m:val="subSup"/>
                              <m:ctrlPr>
                                <a:rPr lang="is-IS" sz="2800" i="1" smtClean="0">
                                  <a:latin typeface="Cambria Math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5"/>
                                </m:rPr>
                                <a:rPr lang="en-US" sz="2800" b="0" i="1" smtClean="0">
                                  <a:latin typeface="Cambria Math" charset="0"/>
                                </a:rPr>
                                <m:t>𝑖</m:t>
                              </m:r>
                              <m:r>
                                <a:rPr lang="en-US" sz="2800" b="0" i="1" smtClean="0">
                                  <a:latin typeface="Cambria Math" charset="0"/>
                                </a:rPr>
                                <m:t>=2</m:t>
                              </m:r>
                            </m:sub>
                            <m:sup>
                              <m:r>
                                <a:rPr lang="en-US" sz="2800" b="0" i="1" smtClean="0">
                                  <a:latin typeface="Cambria Math" charset="0"/>
                                </a:rPr>
                                <m:t>𝑛</m:t>
                              </m:r>
                            </m:sup>
                            <m:e>
                              <m:d>
                                <m:dPr>
                                  <m:begChr m:val="‖"/>
                                  <m:endChr m:val="‖"/>
                                  <m:ctrlPr>
                                    <a:rPr lang="is-IS" sz="2800" i="1" smtClean="0">
                                      <a:latin typeface="Cambria Math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800" i="1" smtClean="0">
                                          <a:latin typeface="Cambria Math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0" i="1" smtClean="0">
                                          <a:latin typeface="Cambria Math" charset="0"/>
                                        </a:rPr>
                                        <m:t>𝑝</m:t>
                                      </m:r>
                                    </m:e>
                                    <m:sub>
                                      <m:r>
                                        <a:rPr lang="en-US" sz="2800" b="0" i="1" smtClean="0">
                                          <a:latin typeface="Cambria Math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en-US" sz="2800" b="0" i="1" smtClean="0">
                                      <a:latin typeface="Cambria Math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sz="2800" b="0" i="1" smtClean="0">
                                          <a:latin typeface="Cambria Math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0" i="1" smtClean="0">
                                          <a:latin typeface="Cambria Math" charset="0"/>
                                        </a:rPr>
                                        <m:t>𝑝</m:t>
                                      </m:r>
                                    </m:e>
                                    <m:sub>
                                      <m:r>
                                        <a:rPr lang="en-US" sz="2800" b="0" i="1" smtClean="0">
                                          <a:latin typeface="Cambria Math" charset="0"/>
                                        </a:rPr>
                                        <m:t>𝑖</m:t>
                                      </m:r>
                                      <m:r>
                                        <a:rPr lang="en-US" sz="2800" b="0" i="1" smtClean="0">
                                          <a:latin typeface="Cambria Math" charset="0"/>
                                        </a:rPr>
                                        <m:t>−1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nary>
                        </m:num>
                        <m:den>
                          <m:nary>
                            <m:naryPr>
                              <m:chr m:val="∑"/>
                              <m:limLoc m:val="subSup"/>
                              <m:ctrlPr>
                                <a:rPr lang="is-IS" sz="2800" i="1" smtClean="0">
                                  <a:latin typeface="Cambria Math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5"/>
                                </m:rPr>
                                <a:rPr lang="en-US" sz="2800" b="0" i="1" smtClean="0">
                                  <a:latin typeface="Cambria Math" charset="0"/>
                                </a:rPr>
                                <m:t>𝑖</m:t>
                              </m:r>
                              <m:r>
                                <a:rPr lang="en-US" sz="2800" b="0" i="1" smtClean="0">
                                  <a:latin typeface="Cambria Math" charset="0"/>
                                </a:rPr>
                                <m:t>=2</m:t>
                              </m:r>
                            </m:sub>
                            <m:sup>
                              <m:r>
                                <a:rPr lang="en-US" sz="2800" b="0" i="1" smtClean="0">
                                  <a:latin typeface="Cambria Math" charset="0"/>
                                </a:rPr>
                                <m:t>𝑛</m:t>
                              </m:r>
                            </m:sup>
                            <m:e>
                              <m:d>
                                <m:dPr>
                                  <m:ctrlPr>
                                    <a:rPr lang="is-IS" sz="2800" i="1" smtClean="0">
                                      <a:latin typeface="Cambria Math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800" i="1" smtClean="0">
                                          <a:latin typeface="Cambria Math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0" i="1" smtClean="0">
                                          <a:latin typeface="Cambria Math" charset="0"/>
                                        </a:rPr>
                                        <m:t>𝑡</m:t>
                                      </m:r>
                                    </m:e>
                                    <m:sub>
                                      <m:r>
                                        <a:rPr lang="en-US" sz="2800" b="0" i="1" smtClean="0">
                                          <a:latin typeface="Cambria Math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en-US" sz="2800" b="0" i="1" smtClean="0">
                                      <a:latin typeface="Cambria Math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sz="2800" b="0" i="1" smtClean="0">
                                          <a:latin typeface="Cambria Math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0" i="1" smtClean="0">
                                          <a:latin typeface="Cambria Math" charset="0"/>
                                        </a:rPr>
                                        <m:t>𝑡</m:t>
                                      </m:r>
                                    </m:e>
                                    <m:sub>
                                      <m:r>
                                        <a:rPr lang="en-US" sz="2800" b="0" i="1" smtClean="0">
                                          <a:latin typeface="Cambria Math" charset="0"/>
                                        </a:rPr>
                                        <m:t>𝑖</m:t>
                                      </m:r>
                                      <m:r>
                                        <a:rPr lang="en-US" sz="2800" b="0" i="1" smtClean="0">
                                          <a:latin typeface="Cambria Math" charset="0"/>
                                        </a:rPr>
                                        <m:t>−1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nary>
                        </m:den>
                      </m:f>
                    </m:oMath>
                  </m:oMathPara>
                </a14:m>
                <a:endParaRPr lang="en-US" sz="2800" i="1" dirty="0" smtClean="0"/>
              </a:p>
              <a:p>
                <a:endParaRPr lang="en-US" sz="2800" dirty="0" smtClean="0"/>
              </a:p>
              <a:p>
                <a:endParaRPr lang="en-US" sz="2800" i="1" dirty="0" smtClean="0"/>
              </a:p>
              <a:p>
                <a:endParaRPr lang="en-US" sz="2800" i="1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charset="0"/>
                            </a:rPr>
                            <m:t>𝑝</m:t>
                          </m:r>
                        </m:e>
                        <m:sub>
                          <m:r>
                            <a:rPr lang="en-US" sz="2400" i="1">
                              <a:latin typeface="Cambria Math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sz="2600" dirty="0"/>
              </a:p>
            </p:txBody>
          </p:sp>
        </mc:Choice>
        <mc:Fallback xmlns="">
          <p:sp>
            <p:nvSpPr>
              <p:cNvPr id="9" name="Content Placeholder 8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3"/>
              </p:nvPr>
            </p:nvSpPr>
            <p:spPr>
              <a:xfrm>
                <a:off x="143435" y="1722559"/>
                <a:ext cx="8961688" cy="5148285"/>
              </a:xfrm>
              <a:blipFill rotWithShape="0">
                <a:blip r:embed="rId3"/>
                <a:stretch>
                  <a:fillRect l="-1224" t="-5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7" name="Group 36"/>
          <p:cNvGrpSpPr/>
          <p:nvPr/>
        </p:nvGrpSpPr>
        <p:grpSpPr>
          <a:xfrm>
            <a:off x="4949801" y="251549"/>
            <a:ext cx="4186736" cy="1457467"/>
            <a:chOff x="2016700" y="3423292"/>
            <a:chExt cx="4186736" cy="1457467"/>
          </a:xfrm>
        </p:grpSpPr>
        <p:sp>
          <p:nvSpPr>
            <p:cNvPr id="39" name="Rounded Rectangle 38"/>
            <p:cNvSpPr/>
            <p:nvPr/>
          </p:nvSpPr>
          <p:spPr>
            <a:xfrm>
              <a:off x="2028476" y="3423292"/>
              <a:ext cx="1580662" cy="565359"/>
            </a:xfrm>
            <a:prstGeom prst="roundRect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="1"/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2072615" y="3546359"/>
              <a:ext cx="162012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u="sng" dirty="0" smtClean="0"/>
                <a:t>Data Preprocessing</a:t>
              </a:r>
              <a:endParaRPr lang="en-US" sz="1400" b="1" u="sng" dirty="0"/>
            </a:p>
          </p:txBody>
        </p:sp>
        <p:sp>
          <p:nvSpPr>
            <p:cNvPr id="41" name="Rounded Rectangle 40"/>
            <p:cNvSpPr/>
            <p:nvPr/>
          </p:nvSpPr>
          <p:spPr>
            <a:xfrm>
              <a:off x="4304275" y="3586465"/>
              <a:ext cx="1764124" cy="615800"/>
            </a:xfrm>
            <a:prstGeom prst="roundRect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="1"/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4233025" y="3743206"/>
              <a:ext cx="197041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u="sng" dirty="0" smtClean="0"/>
                <a:t>Rehabilitation Analysis </a:t>
              </a:r>
              <a:endParaRPr lang="en-US" sz="1400" b="1" u="sng" dirty="0"/>
            </a:p>
          </p:txBody>
        </p:sp>
        <p:sp>
          <p:nvSpPr>
            <p:cNvPr id="43" name="Right Arrow 42"/>
            <p:cNvSpPr/>
            <p:nvPr/>
          </p:nvSpPr>
          <p:spPr>
            <a:xfrm>
              <a:off x="3629460" y="3743921"/>
              <a:ext cx="654493" cy="165518"/>
            </a:xfrm>
            <a:prstGeom prst="rightArrow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="1"/>
            </a:p>
          </p:txBody>
        </p:sp>
        <p:sp>
          <p:nvSpPr>
            <p:cNvPr id="44" name="Down Arrow 43"/>
            <p:cNvSpPr/>
            <p:nvPr/>
          </p:nvSpPr>
          <p:spPr>
            <a:xfrm>
              <a:off x="2699257" y="4005438"/>
              <a:ext cx="191596" cy="373424"/>
            </a:xfrm>
            <a:prstGeom prst="downArrow">
              <a:avLst/>
            </a:prstGeom>
            <a:solidFill>
              <a:srgbClr val="1F497D"/>
            </a:solidFill>
            <a:ln>
              <a:solidFill>
                <a:srgbClr val="1F497D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="1"/>
            </a:p>
          </p:txBody>
        </p:sp>
        <p:sp>
          <p:nvSpPr>
            <p:cNvPr id="45" name="Right Arrow 44"/>
            <p:cNvSpPr/>
            <p:nvPr/>
          </p:nvSpPr>
          <p:spPr>
            <a:xfrm rot="19579162">
              <a:off x="3568899" y="4218557"/>
              <a:ext cx="818002" cy="246177"/>
            </a:xfrm>
            <a:prstGeom prst="rightArrow">
              <a:avLst/>
            </a:prstGeom>
            <a:solidFill>
              <a:srgbClr val="1F497D"/>
            </a:solidFill>
            <a:ln>
              <a:solidFill>
                <a:srgbClr val="1F497D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="1"/>
            </a:p>
          </p:txBody>
        </p:sp>
        <p:sp>
          <p:nvSpPr>
            <p:cNvPr id="46" name="Rounded Rectangle 45"/>
            <p:cNvSpPr/>
            <p:nvPr/>
          </p:nvSpPr>
          <p:spPr>
            <a:xfrm>
              <a:off x="2016700" y="4408155"/>
              <a:ext cx="1580662" cy="472604"/>
            </a:xfrm>
            <a:prstGeom prst="roundRect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="1"/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2058476" y="4466741"/>
              <a:ext cx="163660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u="sng" dirty="0" smtClean="0"/>
                <a:t>Contextual Filtering</a:t>
              </a:r>
              <a:endParaRPr lang="en-US" sz="1400" b="1" u="sng" dirty="0"/>
            </a:p>
          </p:txBody>
        </p:sp>
      </p:grpSp>
      <p:sp>
        <p:nvSpPr>
          <p:cNvPr id="48" name="Freeform 47"/>
          <p:cNvSpPr/>
          <p:nvPr/>
        </p:nvSpPr>
        <p:spPr>
          <a:xfrm>
            <a:off x="6982690" y="310924"/>
            <a:ext cx="2134307" cy="816279"/>
          </a:xfrm>
          <a:custGeom>
            <a:avLst/>
            <a:gdLst>
              <a:gd name="connsiteX0" fmla="*/ 134827 w 1925833"/>
              <a:gd name="connsiteY0" fmla="*/ 89728 h 1461425"/>
              <a:gd name="connsiteX1" fmla="*/ 12907 w 1925833"/>
              <a:gd name="connsiteY1" fmla="*/ 492064 h 1461425"/>
              <a:gd name="connsiteX2" fmla="*/ 147019 w 1925833"/>
              <a:gd name="connsiteY2" fmla="*/ 1333312 h 1461425"/>
              <a:gd name="connsiteX3" fmla="*/ 1280875 w 1925833"/>
              <a:gd name="connsiteY3" fmla="*/ 1443040 h 1461425"/>
              <a:gd name="connsiteX4" fmla="*/ 1841707 w 1925833"/>
              <a:gd name="connsiteY4" fmla="*/ 1369888 h 1461425"/>
              <a:gd name="connsiteX5" fmla="*/ 1914859 w 1925833"/>
              <a:gd name="connsiteY5" fmla="*/ 601792 h 1461425"/>
              <a:gd name="connsiteX6" fmla="*/ 1756363 w 1925833"/>
              <a:gd name="connsiteY6" fmla="*/ 53152 h 1461425"/>
              <a:gd name="connsiteX7" fmla="*/ 1037035 w 1925833"/>
              <a:gd name="connsiteY7" fmla="*/ 16576 h 1461425"/>
              <a:gd name="connsiteX8" fmla="*/ 195787 w 1925833"/>
              <a:gd name="connsiteY8" fmla="*/ 4384 h 1461425"/>
              <a:gd name="connsiteX9" fmla="*/ 134827 w 1925833"/>
              <a:gd name="connsiteY9" fmla="*/ 89728 h 1461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925833" h="1461425">
                <a:moveTo>
                  <a:pt x="134827" y="89728"/>
                </a:moveTo>
                <a:cubicBezTo>
                  <a:pt x="104347" y="171008"/>
                  <a:pt x="10875" y="284800"/>
                  <a:pt x="12907" y="492064"/>
                </a:cubicBezTo>
                <a:cubicBezTo>
                  <a:pt x="14939" y="699328"/>
                  <a:pt x="-64309" y="1174816"/>
                  <a:pt x="147019" y="1333312"/>
                </a:cubicBezTo>
                <a:cubicBezTo>
                  <a:pt x="358347" y="1491808"/>
                  <a:pt x="998427" y="1436944"/>
                  <a:pt x="1280875" y="1443040"/>
                </a:cubicBezTo>
                <a:cubicBezTo>
                  <a:pt x="1563323" y="1449136"/>
                  <a:pt x="1736043" y="1510096"/>
                  <a:pt x="1841707" y="1369888"/>
                </a:cubicBezTo>
                <a:cubicBezTo>
                  <a:pt x="1947371" y="1229680"/>
                  <a:pt x="1929083" y="821248"/>
                  <a:pt x="1914859" y="601792"/>
                </a:cubicBezTo>
                <a:cubicBezTo>
                  <a:pt x="1900635" y="382336"/>
                  <a:pt x="1902667" y="150688"/>
                  <a:pt x="1756363" y="53152"/>
                </a:cubicBezTo>
                <a:cubicBezTo>
                  <a:pt x="1610059" y="-44384"/>
                  <a:pt x="1297131" y="24704"/>
                  <a:pt x="1037035" y="16576"/>
                </a:cubicBezTo>
                <a:cubicBezTo>
                  <a:pt x="776939" y="8448"/>
                  <a:pt x="344123" y="-7808"/>
                  <a:pt x="195787" y="4384"/>
                </a:cubicBezTo>
                <a:cubicBezTo>
                  <a:pt x="47451" y="16576"/>
                  <a:pt x="165307" y="8448"/>
                  <a:pt x="134827" y="89728"/>
                </a:cubicBezTo>
                <a:close/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9" name="Group 48"/>
          <p:cNvGrpSpPr/>
          <p:nvPr/>
        </p:nvGrpSpPr>
        <p:grpSpPr>
          <a:xfrm>
            <a:off x="2892275" y="3710710"/>
            <a:ext cx="4198604" cy="3147290"/>
            <a:chOff x="301959" y="1396885"/>
            <a:chExt cx="8367026" cy="688994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01959" y="1396885"/>
              <a:ext cx="8350078" cy="6858000"/>
            </a:xfrm>
            <a:prstGeom prst="rect">
              <a:avLst/>
            </a:prstGeom>
          </p:spPr>
        </p:pic>
        <p:sp>
          <p:nvSpPr>
            <p:cNvPr id="4" name="Freeform 3"/>
            <p:cNvSpPr/>
            <p:nvPr/>
          </p:nvSpPr>
          <p:spPr>
            <a:xfrm>
              <a:off x="3544831" y="2885796"/>
              <a:ext cx="4597691" cy="3078173"/>
            </a:xfrm>
            <a:custGeom>
              <a:avLst/>
              <a:gdLst>
                <a:gd name="connsiteX0" fmla="*/ 4586843 w 4597690"/>
                <a:gd name="connsiteY0" fmla="*/ 245667 h 3078173"/>
                <a:gd name="connsiteX1" fmla="*/ 2995550 w 4597690"/>
                <a:gd name="connsiteY1" fmla="*/ 103163 h 3078173"/>
                <a:gd name="connsiteX2" fmla="*/ 1558636 w 4597690"/>
                <a:gd name="connsiteY2" fmla="*/ 198165 h 3078173"/>
                <a:gd name="connsiteX3" fmla="*/ 109846 w 4597690"/>
                <a:gd name="connsiteY3" fmla="*/ 530674 h 3078173"/>
                <a:gd name="connsiteX4" fmla="*/ 323602 w 4597690"/>
                <a:gd name="connsiteY4" fmla="*/ 934435 h 3078173"/>
                <a:gd name="connsiteX5" fmla="*/ 38594 w 4597690"/>
                <a:gd name="connsiteY5" fmla="*/ 970061 h 3078173"/>
                <a:gd name="connsiteX6" fmla="*/ 62345 w 4597690"/>
                <a:gd name="connsiteY6" fmla="*/ 1445074 h 3078173"/>
                <a:gd name="connsiteX7" fmla="*/ 584859 w 4597690"/>
                <a:gd name="connsiteY7" fmla="*/ 2798861 h 3078173"/>
                <a:gd name="connsiteX8" fmla="*/ 2164277 w 4597690"/>
                <a:gd name="connsiteY8" fmla="*/ 2846363 h 3078173"/>
                <a:gd name="connsiteX9" fmla="*/ 4586843 w 4597690"/>
                <a:gd name="connsiteY9" fmla="*/ 245667 h 30781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597690" h="3078173">
                  <a:moveTo>
                    <a:pt x="4586843" y="245667"/>
                  </a:moveTo>
                  <a:cubicBezTo>
                    <a:pt x="4725388" y="-211533"/>
                    <a:pt x="3500251" y="111080"/>
                    <a:pt x="2995550" y="103163"/>
                  </a:cubicBezTo>
                  <a:cubicBezTo>
                    <a:pt x="2490849" y="95246"/>
                    <a:pt x="2039587" y="126913"/>
                    <a:pt x="1558636" y="198165"/>
                  </a:cubicBezTo>
                  <a:cubicBezTo>
                    <a:pt x="1077685" y="269417"/>
                    <a:pt x="315685" y="407962"/>
                    <a:pt x="109846" y="530674"/>
                  </a:cubicBezTo>
                  <a:cubicBezTo>
                    <a:pt x="-95993" y="653386"/>
                    <a:pt x="335477" y="861204"/>
                    <a:pt x="323602" y="934435"/>
                  </a:cubicBezTo>
                  <a:cubicBezTo>
                    <a:pt x="311727" y="1007666"/>
                    <a:pt x="82137" y="884955"/>
                    <a:pt x="38594" y="970061"/>
                  </a:cubicBezTo>
                  <a:cubicBezTo>
                    <a:pt x="-4949" y="1055167"/>
                    <a:pt x="-28699" y="1140274"/>
                    <a:pt x="62345" y="1445074"/>
                  </a:cubicBezTo>
                  <a:cubicBezTo>
                    <a:pt x="153389" y="1749874"/>
                    <a:pt x="234537" y="2565313"/>
                    <a:pt x="584859" y="2798861"/>
                  </a:cubicBezTo>
                  <a:cubicBezTo>
                    <a:pt x="935181" y="3032409"/>
                    <a:pt x="1497280" y="3265958"/>
                    <a:pt x="2164277" y="2846363"/>
                  </a:cubicBezTo>
                  <a:cubicBezTo>
                    <a:pt x="2831274" y="2426768"/>
                    <a:pt x="4448298" y="702867"/>
                    <a:pt x="4586843" y="24566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dis</a:t>
              </a:r>
              <a:endParaRPr lang="en-US" dirty="0"/>
            </a:p>
          </p:txBody>
        </p:sp>
        <p:sp>
          <p:nvSpPr>
            <p:cNvPr id="6" name="Rectangle 5"/>
            <p:cNvSpPr/>
            <p:nvPr/>
          </p:nvSpPr>
          <p:spPr>
            <a:xfrm>
              <a:off x="5237016" y="5429015"/>
              <a:ext cx="3431969" cy="285781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51" name="Straight Arrow Connector 50"/>
          <p:cNvCxnSpPr/>
          <p:nvPr/>
        </p:nvCxnSpPr>
        <p:spPr>
          <a:xfrm flipH="1">
            <a:off x="4722471" y="4109013"/>
            <a:ext cx="1840090" cy="2187615"/>
          </a:xfrm>
          <a:prstGeom prst="straightConnector1">
            <a:avLst/>
          </a:prstGeom>
          <a:ln w="31750">
            <a:solidFill>
              <a:schemeClr val="tx1"/>
            </a:solidFill>
            <a:headEnd type="stealth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55"/>
              <p:cNvSpPr txBox="1"/>
              <p:nvPr/>
            </p:nvSpPr>
            <p:spPr>
              <a:xfrm>
                <a:off x="5610064" y="5057001"/>
                <a:ext cx="226433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Distance = </a:t>
                </a:r>
                <a14:m>
                  <m:oMath xmlns:m="http://schemas.openxmlformats.org/officeDocument/2006/math">
                    <m:d>
                      <m:dPr>
                        <m:begChr m:val="‖"/>
                        <m:endChr m:val="‖"/>
                        <m:ctrlPr>
                          <a:rPr lang="is-IS" i="1">
                            <a:latin typeface="Cambria Math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charset="0"/>
                              </a:rPr>
                              <m:t>2</m:t>
                            </m:r>
                          </m:sub>
                        </m:sSub>
                        <m:r>
                          <a:rPr lang="en-US" i="1">
                            <a:latin typeface="Cambria Math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i="1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charset="0"/>
                              </a:rPr>
                              <m:t>1</m:t>
                            </m:r>
                          </m:sub>
                        </m:sSub>
                      </m:e>
                    </m:d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56" name="TextBox 5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10064" y="5057001"/>
                <a:ext cx="2264338" cy="369332"/>
              </a:xfrm>
              <a:prstGeom prst="rect">
                <a:avLst/>
              </a:prstGeom>
              <a:blipFill rotWithShape="0">
                <a:blip r:embed="rId5"/>
                <a:stretch>
                  <a:fillRect l="-2151" t="-10000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8" name="TextBox 57"/>
              <p:cNvSpPr txBox="1"/>
              <p:nvPr/>
            </p:nvSpPr>
            <p:spPr>
              <a:xfrm>
                <a:off x="5005716" y="6391185"/>
                <a:ext cx="73032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charset="0"/>
                          </a:rPr>
                          <m:t>𝑝</m:t>
                        </m:r>
                      </m:e>
                      <m:sub>
                        <m:r>
                          <a:rPr lang="en-US" b="0" i="1" smtClean="0">
                            <a:latin typeface="Cambria Math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 smtClean="0"/>
                  <a:t> 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charset="0"/>
                          </a:rPr>
                          <m:t>𝑡</m:t>
                        </m:r>
                      </m:e>
                      <m:sub>
                        <m:r>
                          <a:rPr lang="en-US" i="1">
                            <a:latin typeface="Cambria Math" charset="0"/>
                          </a:rPr>
                          <m:t>1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58" name="TextBox 5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05716" y="6391185"/>
                <a:ext cx="730328" cy="276999"/>
              </a:xfrm>
              <a:prstGeom prst="rect">
                <a:avLst/>
              </a:prstGeom>
              <a:blipFill rotWithShape="0">
                <a:blip r:embed="rId6"/>
                <a:stretch>
                  <a:fillRect l="-11667" t="-28261" r="-5833" b="-5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9" name="TextBox 58"/>
              <p:cNvSpPr txBox="1"/>
              <p:nvPr/>
            </p:nvSpPr>
            <p:spPr>
              <a:xfrm>
                <a:off x="6826698" y="4210177"/>
                <a:ext cx="74097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charset="0"/>
                          </a:rPr>
                          <m:t>𝑝</m:t>
                        </m:r>
                      </m:e>
                      <m:sub>
                        <m:r>
                          <a:rPr lang="en-US" b="0" i="1" smtClean="0">
                            <a:latin typeface="Cambria Math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dirty="0" smtClean="0"/>
                  <a:t> 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charset="0"/>
                          </a:rPr>
                          <m:t>𝑡</m:t>
                        </m:r>
                      </m:e>
                      <m:sub>
                        <m:r>
                          <a:rPr lang="en-US" b="0" i="1" smtClean="0">
                            <a:latin typeface="Cambria Math" charset="0"/>
                          </a:rPr>
                          <m:t>2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59" name="TextBox 5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26698" y="4210177"/>
                <a:ext cx="740972" cy="276999"/>
              </a:xfrm>
              <a:prstGeom prst="rect">
                <a:avLst/>
              </a:prstGeom>
              <a:blipFill rotWithShape="0">
                <a:blip r:embed="rId7"/>
                <a:stretch>
                  <a:fillRect l="-11570" t="-28889" r="-6612" b="-5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" name="TextBox 59"/>
              <p:cNvSpPr txBox="1"/>
              <p:nvPr/>
            </p:nvSpPr>
            <p:spPr>
              <a:xfrm>
                <a:off x="5993961" y="5591366"/>
                <a:ext cx="154619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Time=(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charset="0"/>
                          </a:rPr>
                          <m:t>𝑡</m:t>
                        </m:r>
                      </m:e>
                      <m:sub>
                        <m:r>
                          <a:rPr lang="en-US" i="1">
                            <a:latin typeface="Cambria Math" charset="0"/>
                          </a:rPr>
                          <m:t>2</m:t>
                        </m:r>
                      </m:sub>
                    </m:sSub>
                    <m:r>
                      <a:rPr lang="en-US" i="1">
                        <a:latin typeface="Cambria Math" charset="0"/>
                      </a:rPr>
                      <m:t>−</m:t>
                    </m:r>
                    <m:sSub>
                      <m:sSubPr>
                        <m:ctrlPr>
                          <a:rPr lang="en-US" i="1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charset="0"/>
                          </a:rPr>
                          <m:t>𝑡</m:t>
                        </m:r>
                      </m:e>
                      <m:sub>
                        <m:r>
                          <a:rPr lang="en-US" i="1">
                            <a:latin typeface="Cambria Math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 smtClean="0"/>
                  <a:t>)</a:t>
                </a:r>
                <a:endParaRPr lang="en-US" dirty="0"/>
              </a:p>
            </p:txBody>
          </p:sp>
        </mc:Choice>
        <mc:Fallback xmlns="">
          <p:sp>
            <p:nvSpPr>
              <p:cNvPr id="60" name="TextBox 5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93961" y="5591366"/>
                <a:ext cx="1546193" cy="369332"/>
              </a:xfrm>
              <a:prstGeom prst="rect">
                <a:avLst/>
              </a:prstGeom>
              <a:blipFill rotWithShape="0">
                <a:blip r:embed="rId8"/>
                <a:stretch>
                  <a:fillRect l="-3150" t="-8197" r="-2362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17894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  <p:bldP spid="6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73280" y="251549"/>
            <a:ext cx="7772400" cy="1609344"/>
          </a:xfrm>
        </p:spPr>
        <p:txBody>
          <a:bodyPr>
            <a:normAutofit/>
          </a:bodyPr>
          <a:lstStyle/>
          <a:p>
            <a:pPr algn="l"/>
            <a:r>
              <a:rPr lang="en-US" sz="3400" dirty="0" smtClean="0"/>
              <a:t>Rehabilitation analysis</a:t>
            </a:r>
            <a:endParaRPr lang="en-US" sz="3400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43435" y="1722559"/>
            <a:ext cx="8961688" cy="5148285"/>
          </a:xfrm>
        </p:spPr>
        <p:txBody>
          <a:bodyPr>
            <a:normAutofit/>
          </a:bodyPr>
          <a:lstStyle/>
          <a:p>
            <a:r>
              <a:rPr lang="en-US" sz="2800" b="1" u="sng" dirty="0" smtClean="0"/>
              <a:t>Angle speed</a:t>
            </a:r>
            <a:r>
              <a:rPr lang="en-US" sz="2800" dirty="0" smtClean="0"/>
              <a:t>: similar to movement speed, but on angle.</a:t>
            </a:r>
            <a:endParaRPr lang="en-US" sz="2800" dirty="0"/>
          </a:p>
          <a:p>
            <a:endParaRPr lang="en-US" sz="2800" i="1" dirty="0" smtClean="0"/>
          </a:p>
          <a:p>
            <a:endParaRPr lang="en-US" sz="2800" i="1" dirty="0"/>
          </a:p>
          <a:p>
            <a:pPr marL="0" indent="0">
              <a:buNone/>
            </a:pPr>
            <a:endParaRPr lang="en-US" sz="2600" dirty="0"/>
          </a:p>
        </p:txBody>
      </p:sp>
      <p:grpSp>
        <p:nvGrpSpPr>
          <p:cNvPr id="37" name="Group 36"/>
          <p:cNvGrpSpPr/>
          <p:nvPr/>
        </p:nvGrpSpPr>
        <p:grpSpPr>
          <a:xfrm>
            <a:off x="4949801" y="251549"/>
            <a:ext cx="4186736" cy="1457467"/>
            <a:chOff x="2016700" y="3423292"/>
            <a:chExt cx="4186736" cy="1457467"/>
          </a:xfrm>
        </p:grpSpPr>
        <p:sp>
          <p:nvSpPr>
            <p:cNvPr id="39" name="Rounded Rectangle 38"/>
            <p:cNvSpPr/>
            <p:nvPr/>
          </p:nvSpPr>
          <p:spPr>
            <a:xfrm>
              <a:off x="2028476" y="3423292"/>
              <a:ext cx="1580662" cy="565359"/>
            </a:xfrm>
            <a:prstGeom prst="roundRect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="1"/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2072615" y="3546359"/>
              <a:ext cx="162012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u="sng" dirty="0" smtClean="0"/>
                <a:t>Data Preprocessing</a:t>
              </a:r>
              <a:endParaRPr lang="en-US" sz="1400" b="1" u="sng" dirty="0"/>
            </a:p>
          </p:txBody>
        </p:sp>
        <p:sp>
          <p:nvSpPr>
            <p:cNvPr id="41" name="Rounded Rectangle 40"/>
            <p:cNvSpPr/>
            <p:nvPr/>
          </p:nvSpPr>
          <p:spPr>
            <a:xfrm>
              <a:off x="4304275" y="3586465"/>
              <a:ext cx="1764124" cy="615800"/>
            </a:xfrm>
            <a:prstGeom prst="roundRect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="1"/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4233025" y="3743206"/>
              <a:ext cx="197041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u="sng" dirty="0" smtClean="0"/>
                <a:t>Rehabilitation Analysis </a:t>
              </a:r>
              <a:endParaRPr lang="en-US" sz="1400" b="1" u="sng" dirty="0"/>
            </a:p>
          </p:txBody>
        </p:sp>
        <p:sp>
          <p:nvSpPr>
            <p:cNvPr id="43" name="Right Arrow 42"/>
            <p:cNvSpPr/>
            <p:nvPr/>
          </p:nvSpPr>
          <p:spPr>
            <a:xfrm>
              <a:off x="3629460" y="3743921"/>
              <a:ext cx="654493" cy="165518"/>
            </a:xfrm>
            <a:prstGeom prst="rightArrow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="1"/>
            </a:p>
          </p:txBody>
        </p:sp>
        <p:sp>
          <p:nvSpPr>
            <p:cNvPr id="44" name="Down Arrow 43"/>
            <p:cNvSpPr/>
            <p:nvPr/>
          </p:nvSpPr>
          <p:spPr>
            <a:xfrm>
              <a:off x="2699257" y="4005438"/>
              <a:ext cx="191596" cy="373424"/>
            </a:xfrm>
            <a:prstGeom prst="downArrow">
              <a:avLst/>
            </a:prstGeom>
            <a:solidFill>
              <a:srgbClr val="1F497D"/>
            </a:solidFill>
            <a:ln>
              <a:solidFill>
                <a:srgbClr val="1F497D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="1"/>
            </a:p>
          </p:txBody>
        </p:sp>
        <p:sp>
          <p:nvSpPr>
            <p:cNvPr id="45" name="Right Arrow 44"/>
            <p:cNvSpPr/>
            <p:nvPr/>
          </p:nvSpPr>
          <p:spPr>
            <a:xfrm rot="19579162">
              <a:off x="3568899" y="4218557"/>
              <a:ext cx="818002" cy="246177"/>
            </a:xfrm>
            <a:prstGeom prst="rightArrow">
              <a:avLst/>
            </a:prstGeom>
            <a:solidFill>
              <a:srgbClr val="1F497D"/>
            </a:solidFill>
            <a:ln>
              <a:solidFill>
                <a:srgbClr val="1F497D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="1"/>
            </a:p>
          </p:txBody>
        </p:sp>
        <p:sp>
          <p:nvSpPr>
            <p:cNvPr id="46" name="Rounded Rectangle 45"/>
            <p:cNvSpPr/>
            <p:nvPr/>
          </p:nvSpPr>
          <p:spPr>
            <a:xfrm>
              <a:off x="2016700" y="4408155"/>
              <a:ext cx="1580662" cy="472604"/>
            </a:xfrm>
            <a:prstGeom prst="roundRect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="1"/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2058476" y="4466741"/>
              <a:ext cx="163660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u="sng" dirty="0" smtClean="0"/>
                <a:t>Contextual Filtering</a:t>
              </a:r>
              <a:endParaRPr lang="en-US" sz="1400" b="1" u="sng" dirty="0"/>
            </a:p>
          </p:txBody>
        </p:sp>
      </p:grpSp>
      <p:sp>
        <p:nvSpPr>
          <p:cNvPr id="48" name="Freeform 47"/>
          <p:cNvSpPr/>
          <p:nvPr/>
        </p:nvSpPr>
        <p:spPr>
          <a:xfrm>
            <a:off x="6982690" y="310924"/>
            <a:ext cx="2134307" cy="816279"/>
          </a:xfrm>
          <a:custGeom>
            <a:avLst/>
            <a:gdLst>
              <a:gd name="connsiteX0" fmla="*/ 134827 w 1925833"/>
              <a:gd name="connsiteY0" fmla="*/ 89728 h 1461425"/>
              <a:gd name="connsiteX1" fmla="*/ 12907 w 1925833"/>
              <a:gd name="connsiteY1" fmla="*/ 492064 h 1461425"/>
              <a:gd name="connsiteX2" fmla="*/ 147019 w 1925833"/>
              <a:gd name="connsiteY2" fmla="*/ 1333312 h 1461425"/>
              <a:gd name="connsiteX3" fmla="*/ 1280875 w 1925833"/>
              <a:gd name="connsiteY3" fmla="*/ 1443040 h 1461425"/>
              <a:gd name="connsiteX4" fmla="*/ 1841707 w 1925833"/>
              <a:gd name="connsiteY4" fmla="*/ 1369888 h 1461425"/>
              <a:gd name="connsiteX5" fmla="*/ 1914859 w 1925833"/>
              <a:gd name="connsiteY5" fmla="*/ 601792 h 1461425"/>
              <a:gd name="connsiteX6" fmla="*/ 1756363 w 1925833"/>
              <a:gd name="connsiteY6" fmla="*/ 53152 h 1461425"/>
              <a:gd name="connsiteX7" fmla="*/ 1037035 w 1925833"/>
              <a:gd name="connsiteY7" fmla="*/ 16576 h 1461425"/>
              <a:gd name="connsiteX8" fmla="*/ 195787 w 1925833"/>
              <a:gd name="connsiteY8" fmla="*/ 4384 h 1461425"/>
              <a:gd name="connsiteX9" fmla="*/ 134827 w 1925833"/>
              <a:gd name="connsiteY9" fmla="*/ 89728 h 1461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925833" h="1461425">
                <a:moveTo>
                  <a:pt x="134827" y="89728"/>
                </a:moveTo>
                <a:cubicBezTo>
                  <a:pt x="104347" y="171008"/>
                  <a:pt x="10875" y="284800"/>
                  <a:pt x="12907" y="492064"/>
                </a:cubicBezTo>
                <a:cubicBezTo>
                  <a:pt x="14939" y="699328"/>
                  <a:pt x="-64309" y="1174816"/>
                  <a:pt x="147019" y="1333312"/>
                </a:cubicBezTo>
                <a:cubicBezTo>
                  <a:pt x="358347" y="1491808"/>
                  <a:pt x="998427" y="1436944"/>
                  <a:pt x="1280875" y="1443040"/>
                </a:cubicBezTo>
                <a:cubicBezTo>
                  <a:pt x="1563323" y="1449136"/>
                  <a:pt x="1736043" y="1510096"/>
                  <a:pt x="1841707" y="1369888"/>
                </a:cubicBezTo>
                <a:cubicBezTo>
                  <a:pt x="1947371" y="1229680"/>
                  <a:pt x="1929083" y="821248"/>
                  <a:pt x="1914859" y="601792"/>
                </a:cubicBezTo>
                <a:cubicBezTo>
                  <a:pt x="1900635" y="382336"/>
                  <a:pt x="1902667" y="150688"/>
                  <a:pt x="1756363" y="53152"/>
                </a:cubicBezTo>
                <a:cubicBezTo>
                  <a:pt x="1610059" y="-44384"/>
                  <a:pt x="1297131" y="24704"/>
                  <a:pt x="1037035" y="16576"/>
                </a:cubicBezTo>
                <a:cubicBezTo>
                  <a:pt x="776939" y="8448"/>
                  <a:pt x="344123" y="-7808"/>
                  <a:pt x="195787" y="4384"/>
                </a:cubicBezTo>
                <a:cubicBezTo>
                  <a:pt x="47451" y="16576"/>
                  <a:pt x="165307" y="8448"/>
                  <a:pt x="134827" y="89728"/>
                </a:cubicBezTo>
                <a:close/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1744309" y="2548846"/>
            <a:ext cx="5575300" cy="4330700"/>
            <a:chOff x="1744309" y="2456249"/>
            <a:chExt cx="5575300" cy="433070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44309" y="2456249"/>
              <a:ext cx="5575300" cy="4330700"/>
            </a:xfrm>
            <a:prstGeom prst="rect">
              <a:avLst/>
            </a:prstGeom>
          </p:spPr>
        </p:pic>
        <p:sp>
          <p:nvSpPr>
            <p:cNvPr id="4" name="Rounded Rectangle 3"/>
            <p:cNvSpPr/>
            <p:nvPr/>
          </p:nvSpPr>
          <p:spPr>
            <a:xfrm>
              <a:off x="3900670" y="5335930"/>
              <a:ext cx="2349661" cy="856527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5480644" y="3131848"/>
            <a:ext cx="24913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Angle distance.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704841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73280" y="251549"/>
            <a:ext cx="7772400" cy="1609344"/>
          </a:xfrm>
        </p:spPr>
        <p:txBody>
          <a:bodyPr>
            <a:normAutofit/>
          </a:bodyPr>
          <a:lstStyle/>
          <a:p>
            <a:pPr algn="l"/>
            <a:r>
              <a:rPr lang="en-US" sz="3400" dirty="0" smtClean="0"/>
              <a:t>Rehabilitation analysis</a:t>
            </a:r>
            <a:endParaRPr lang="en-US" sz="3400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43435" y="1829945"/>
            <a:ext cx="8961688" cy="5040899"/>
          </a:xfrm>
        </p:spPr>
        <p:txBody>
          <a:bodyPr>
            <a:normAutofit/>
          </a:bodyPr>
          <a:lstStyle/>
          <a:p>
            <a:r>
              <a:rPr lang="en-US" sz="2800" b="1" u="sng" dirty="0" smtClean="0"/>
              <a:t>Range </a:t>
            </a:r>
            <a:r>
              <a:rPr lang="en-US" sz="2800" b="1" u="sng" dirty="0"/>
              <a:t>of Motion</a:t>
            </a:r>
            <a:r>
              <a:rPr lang="en-US" sz="2800" dirty="0" smtClean="0"/>
              <a:t>: difference between min and max angles of a body joint. It measures </a:t>
            </a:r>
            <a:r>
              <a:rPr lang="en-US" sz="2800" dirty="0"/>
              <a:t>the active </a:t>
            </a:r>
            <a:r>
              <a:rPr lang="en-US" sz="2800" dirty="0" smtClean="0"/>
              <a:t>range.</a:t>
            </a:r>
          </a:p>
          <a:p>
            <a:endParaRPr lang="en-US" sz="2800" i="1" dirty="0" smtClean="0"/>
          </a:p>
          <a:p>
            <a:endParaRPr lang="en-US" sz="2800" i="1" dirty="0"/>
          </a:p>
          <a:p>
            <a:pPr marL="0" indent="0">
              <a:buNone/>
            </a:pPr>
            <a:endParaRPr lang="en-US" sz="2600" dirty="0"/>
          </a:p>
        </p:txBody>
      </p:sp>
      <p:grpSp>
        <p:nvGrpSpPr>
          <p:cNvPr id="50" name="Group 49"/>
          <p:cNvGrpSpPr/>
          <p:nvPr/>
        </p:nvGrpSpPr>
        <p:grpSpPr>
          <a:xfrm>
            <a:off x="4949801" y="251549"/>
            <a:ext cx="4186736" cy="1457467"/>
            <a:chOff x="2016700" y="3423292"/>
            <a:chExt cx="4186736" cy="1457467"/>
          </a:xfrm>
        </p:grpSpPr>
        <p:sp>
          <p:nvSpPr>
            <p:cNvPr id="51" name="Rounded Rectangle 50"/>
            <p:cNvSpPr/>
            <p:nvPr/>
          </p:nvSpPr>
          <p:spPr>
            <a:xfrm>
              <a:off x="2028476" y="3423292"/>
              <a:ext cx="1580662" cy="565359"/>
            </a:xfrm>
            <a:prstGeom prst="roundRect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="1"/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2072615" y="3546359"/>
              <a:ext cx="162012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u="sng" dirty="0" smtClean="0"/>
                <a:t>Data Preprocessing</a:t>
              </a:r>
              <a:endParaRPr lang="en-US" sz="1400" b="1" u="sng" dirty="0"/>
            </a:p>
          </p:txBody>
        </p:sp>
        <p:sp>
          <p:nvSpPr>
            <p:cNvPr id="53" name="Rounded Rectangle 52"/>
            <p:cNvSpPr/>
            <p:nvPr/>
          </p:nvSpPr>
          <p:spPr>
            <a:xfrm>
              <a:off x="4304275" y="3586465"/>
              <a:ext cx="1764124" cy="615800"/>
            </a:xfrm>
            <a:prstGeom prst="roundRect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="1"/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4233025" y="3743206"/>
              <a:ext cx="197041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u="sng" dirty="0" smtClean="0"/>
                <a:t>Rehabilitation Analysis </a:t>
              </a:r>
              <a:endParaRPr lang="en-US" sz="1400" b="1" u="sng" dirty="0"/>
            </a:p>
          </p:txBody>
        </p:sp>
        <p:sp>
          <p:nvSpPr>
            <p:cNvPr id="55" name="Right Arrow 54"/>
            <p:cNvSpPr/>
            <p:nvPr/>
          </p:nvSpPr>
          <p:spPr>
            <a:xfrm>
              <a:off x="3629460" y="3743921"/>
              <a:ext cx="654493" cy="165518"/>
            </a:xfrm>
            <a:prstGeom prst="rightArrow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="1"/>
            </a:p>
          </p:txBody>
        </p:sp>
        <p:sp>
          <p:nvSpPr>
            <p:cNvPr id="56" name="Down Arrow 55"/>
            <p:cNvSpPr/>
            <p:nvPr/>
          </p:nvSpPr>
          <p:spPr>
            <a:xfrm>
              <a:off x="2699257" y="4005438"/>
              <a:ext cx="191596" cy="373424"/>
            </a:xfrm>
            <a:prstGeom prst="downArrow">
              <a:avLst/>
            </a:prstGeom>
            <a:solidFill>
              <a:srgbClr val="1F497D"/>
            </a:solidFill>
            <a:ln>
              <a:solidFill>
                <a:srgbClr val="1F497D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="1"/>
            </a:p>
          </p:txBody>
        </p:sp>
        <p:sp>
          <p:nvSpPr>
            <p:cNvPr id="57" name="Right Arrow 56"/>
            <p:cNvSpPr/>
            <p:nvPr/>
          </p:nvSpPr>
          <p:spPr>
            <a:xfrm rot="19579162">
              <a:off x="3568899" y="4218557"/>
              <a:ext cx="818002" cy="246177"/>
            </a:xfrm>
            <a:prstGeom prst="rightArrow">
              <a:avLst/>
            </a:prstGeom>
            <a:solidFill>
              <a:srgbClr val="1F497D"/>
            </a:solidFill>
            <a:ln>
              <a:solidFill>
                <a:srgbClr val="1F497D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="1"/>
            </a:p>
          </p:txBody>
        </p:sp>
        <p:sp>
          <p:nvSpPr>
            <p:cNvPr id="58" name="Rounded Rectangle 57"/>
            <p:cNvSpPr/>
            <p:nvPr/>
          </p:nvSpPr>
          <p:spPr>
            <a:xfrm>
              <a:off x="2016700" y="4408155"/>
              <a:ext cx="1580662" cy="472604"/>
            </a:xfrm>
            <a:prstGeom prst="roundRect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="1"/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2058476" y="4466741"/>
              <a:ext cx="163660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u="sng" dirty="0" smtClean="0"/>
                <a:t>Contextual Filtering</a:t>
              </a:r>
              <a:endParaRPr lang="en-US" sz="1400" b="1" u="sng" dirty="0"/>
            </a:p>
          </p:txBody>
        </p:sp>
      </p:grpSp>
      <p:sp>
        <p:nvSpPr>
          <p:cNvPr id="60" name="Freeform 59"/>
          <p:cNvSpPr/>
          <p:nvPr/>
        </p:nvSpPr>
        <p:spPr>
          <a:xfrm>
            <a:off x="6982690" y="310924"/>
            <a:ext cx="2134307" cy="816279"/>
          </a:xfrm>
          <a:custGeom>
            <a:avLst/>
            <a:gdLst>
              <a:gd name="connsiteX0" fmla="*/ 134827 w 1925833"/>
              <a:gd name="connsiteY0" fmla="*/ 89728 h 1461425"/>
              <a:gd name="connsiteX1" fmla="*/ 12907 w 1925833"/>
              <a:gd name="connsiteY1" fmla="*/ 492064 h 1461425"/>
              <a:gd name="connsiteX2" fmla="*/ 147019 w 1925833"/>
              <a:gd name="connsiteY2" fmla="*/ 1333312 h 1461425"/>
              <a:gd name="connsiteX3" fmla="*/ 1280875 w 1925833"/>
              <a:gd name="connsiteY3" fmla="*/ 1443040 h 1461425"/>
              <a:gd name="connsiteX4" fmla="*/ 1841707 w 1925833"/>
              <a:gd name="connsiteY4" fmla="*/ 1369888 h 1461425"/>
              <a:gd name="connsiteX5" fmla="*/ 1914859 w 1925833"/>
              <a:gd name="connsiteY5" fmla="*/ 601792 h 1461425"/>
              <a:gd name="connsiteX6" fmla="*/ 1756363 w 1925833"/>
              <a:gd name="connsiteY6" fmla="*/ 53152 h 1461425"/>
              <a:gd name="connsiteX7" fmla="*/ 1037035 w 1925833"/>
              <a:gd name="connsiteY7" fmla="*/ 16576 h 1461425"/>
              <a:gd name="connsiteX8" fmla="*/ 195787 w 1925833"/>
              <a:gd name="connsiteY8" fmla="*/ 4384 h 1461425"/>
              <a:gd name="connsiteX9" fmla="*/ 134827 w 1925833"/>
              <a:gd name="connsiteY9" fmla="*/ 89728 h 1461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925833" h="1461425">
                <a:moveTo>
                  <a:pt x="134827" y="89728"/>
                </a:moveTo>
                <a:cubicBezTo>
                  <a:pt x="104347" y="171008"/>
                  <a:pt x="10875" y="284800"/>
                  <a:pt x="12907" y="492064"/>
                </a:cubicBezTo>
                <a:cubicBezTo>
                  <a:pt x="14939" y="699328"/>
                  <a:pt x="-64309" y="1174816"/>
                  <a:pt x="147019" y="1333312"/>
                </a:cubicBezTo>
                <a:cubicBezTo>
                  <a:pt x="358347" y="1491808"/>
                  <a:pt x="998427" y="1436944"/>
                  <a:pt x="1280875" y="1443040"/>
                </a:cubicBezTo>
                <a:cubicBezTo>
                  <a:pt x="1563323" y="1449136"/>
                  <a:pt x="1736043" y="1510096"/>
                  <a:pt x="1841707" y="1369888"/>
                </a:cubicBezTo>
                <a:cubicBezTo>
                  <a:pt x="1947371" y="1229680"/>
                  <a:pt x="1929083" y="821248"/>
                  <a:pt x="1914859" y="601792"/>
                </a:cubicBezTo>
                <a:cubicBezTo>
                  <a:pt x="1900635" y="382336"/>
                  <a:pt x="1902667" y="150688"/>
                  <a:pt x="1756363" y="53152"/>
                </a:cubicBezTo>
                <a:cubicBezTo>
                  <a:pt x="1610059" y="-44384"/>
                  <a:pt x="1297131" y="24704"/>
                  <a:pt x="1037035" y="16576"/>
                </a:cubicBezTo>
                <a:cubicBezTo>
                  <a:pt x="776939" y="8448"/>
                  <a:pt x="344123" y="-7808"/>
                  <a:pt x="195787" y="4384"/>
                </a:cubicBezTo>
                <a:cubicBezTo>
                  <a:pt x="47451" y="16576"/>
                  <a:pt x="165307" y="8448"/>
                  <a:pt x="134827" y="89728"/>
                </a:cubicBezTo>
                <a:close/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0796" y="2785515"/>
            <a:ext cx="4082624" cy="4442220"/>
          </a:xfrm>
          <a:prstGeom prst="rect">
            <a:avLst/>
          </a:prstGeom>
        </p:spPr>
      </p:pic>
      <p:sp>
        <p:nvSpPr>
          <p:cNvPr id="5" name="Freeform 4"/>
          <p:cNvSpPr/>
          <p:nvPr/>
        </p:nvSpPr>
        <p:spPr>
          <a:xfrm>
            <a:off x="3750197" y="6273478"/>
            <a:ext cx="648183" cy="243467"/>
          </a:xfrm>
          <a:custGeom>
            <a:avLst/>
            <a:gdLst>
              <a:gd name="connsiteX0" fmla="*/ 0 w 659757"/>
              <a:gd name="connsiteY0" fmla="*/ 76307 h 157728"/>
              <a:gd name="connsiteX1" fmla="*/ 185195 w 659757"/>
              <a:gd name="connsiteY1" fmla="*/ 122606 h 157728"/>
              <a:gd name="connsiteX2" fmla="*/ 347241 w 659757"/>
              <a:gd name="connsiteY2" fmla="*/ 157330 h 157728"/>
              <a:gd name="connsiteX3" fmla="*/ 451413 w 659757"/>
              <a:gd name="connsiteY3" fmla="*/ 99456 h 157728"/>
              <a:gd name="connsiteX4" fmla="*/ 625033 w 659757"/>
              <a:gd name="connsiteY4" fmla="*/ 6859 h 157728"/>
              <a:gd name="connsiteX5" fmla="*/ 659757 w 659757"/>
              <a:gd name="connsiteY5" fmla="*/ 6859 h 157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59757" h="157728">
                <a:moveTo>
                  <a:pt x="0" y="76307"/>
                </a:moveTo>
                <a:lnTo>
                  <a:pt x="185195" y="122606"/>
                </a:lnTo>
                <a:cubicBezTo>
                  <a:pt x="243069" y="136110"/>
                  <a:pt x="302871" y="161188"/>
                  <a:pt x="347241" y="157330"/>
                </a:cubicBezTo>
                <a:cubicBezTo>
                  <a:pt x="391611" y="153472"/>
                  <a:pt x="451413" y="99456"/>
                  <a:pt x="451413" y="99456"/>
                </a:cubicBezTo>
                <a:cubicBezTo>
                  <a:pt x="497712" y="74378"/>
                  <a:pt x="590309" y="22292"/>
                  <a:pt x="625033" y="6859"/>
                </a:cubicBezTo>
                <a:cubicBezTo>
                  <a:pt x="659757" y="-8574"/>
                  <a:pt x="659757" y="6859"/>
                  <a:pt x="659757" y="6859"/>
                </a:cubicBezTo>
              </a:path>
            </a:pathLst>
          </a:custGeom>
          <a:noFill/>
          <a:ln w="38100">
            <a:headEnd type="arrow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ed Rectangle 19"/>
          <p:cNvSpPr/>
          <p:nvPr/>
        </p:nvSpPr>
        <p:spPr>
          <a:xfrm>
            <a:off x="3996423" y="5423314"/>
            <a:ext cx="1561309" cy="39411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</a:rPr>
              <a:t>max</a:t>
            </a:r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3388492" y="6463886"/>
            <a:ext cx="1561309" cy="39411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</a:rPr>
              <a:t>min</a:t>
            </a:r>
            <a:endParaRPr lang="en-US" sz="3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0395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0" grpId="0"/>
      <p:bldP spid="2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3216" y="105860"/>
            <a:ext cx="1951907" cy="578033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199" y="-114300"/>
            <a:ext cx="8379883" cy="1975193"/>
          </a:xfrm>
        </p:spPr>
        <p:txBody>
          <a:bodyPr>
            <a:normAutofit/>
          </a:bodyPr>
          <a:lstStyle/>
          <a:p>
            <a:pPr algn="l"/>
            <a:r>
              <a:rPr lang="en-US" sz="3400" dirty="0" smtClean="0"/>
              <a:t>Experiment Analysis</a:t>
            </a:r>
            <a:endParaRPr lang="en-US" sz="3400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457200" y="1092200"/>
            <a:ext cx="8229600" cy="13589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8 </a:t>
            </a:r>
            <a:r>
              <a:rPr lang="en-US" sz="2800" dirty="0"/>
              <a:t>participants were </a:t>
            </a:r>
            <a:r>
              <a:rPr lang="en-US" sz="2800" dirty="0" smtClean="0"/>
              <a:t>recruited </a:t>
            </a:r>
            <a:r>
              <a:rPr lang="en-US" sz="2800" dirty="0"/>
              <a:t>(at least 3 months </a:t>
            </a:r>
            <a:r>
              <a:rPr lang="en-US" sz="2800" dirty="0" smtClean="0"/>
              <a:t> post-stroke)</a:t>
            </a:r>
          </a:p>
          <a:p>
            <a:endParaRPr lang="en-US" sz="2800" dirty="0"/>
          </a:p>
          <a:p>
            <a:endParaRPr lang="en-US" sz="2800" dirty="0" smtClean="0"/>
          </a:p>
          <a:p>
            <a:endParaRPr lang="en-US" sz="2800" dirty="0"/>
          </a:p>
          <a:p>
            <a:endParaRPr lang="en-US" sz="2800" dirty="0" smtClean="0"/>
          </a:p>
          <a:p>
            <a:endParaRPr lang="en-US" sz="2800" dirty="0"/>
          </a:p>
          <a:p>
            <a:endParaRPr lang="en-US" sz="2800" dirty="0" smtClean="0"/>
          </a:p>
          <a:p>
            <a:endParaRPr lang="en-US" sz="2800" dirty="0" smtClean="0"/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9861792"/>
              </p:ext>
            </p:extLst>
          </p:nvPr>
        </p:nvGraphicFramePr>
        <p:xfrm>
          <a:off x="533402" y="2192867"/>
          <a:ext cx="8038320" cy="383286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60766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60766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607664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607664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607664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293329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effectLst/>
                        </a:rPr>
                        <a:t>Participant ID </a:t>
                      </a:r>
                      <a:endParaRPr lang="en-US" sz="2000" b="1" i="0" u="none" strike="noStrike" dirty="0">
                        <a:solidFill>
                          <a:srgbClr val="7030A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effectLst/>
                        </a:rPr>
                        <a:t> Affected Side </a:t>
                      </a:r>
                      <a:endParaRPr lang="en-US" sz="2000" b="1" i="0" u="none" strike="noStrike" dirty="0">
                        <a:solidFill>
                          <a:srgbClr val="7030A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effectLst/>
                        </a:rPr>
                        <a:t> Days </a:t>
                      </a:r>
                      <a:endParaRPr lang="en-US" sz="2000" b="1" i="0" u="none" strike="noStrike" dirty="0">
                        <a:solidFill>
                          <a:srgbClr val="7030A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 Total Mins </a:t>
                      </a:r>
                      <a:endParaRPr lang="en-US" sz="2000" b="1" i="0" u="none" strike="noStrike">
                        <a:solidFill>
                          <a:srgbClr val="7030A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effectLst/>
                        </a:rPr>
                        <a:t> </a:t>
                      </a:r>
                      <a:r>
                        <a:rPr lang="en-US" sz="2000" u="none" strike="noStrike" dirty="0" err="1">
                          <a:effectLst/>
                        </a:rPr>
                        <a:t>Avg</a:t>
                      </a:r>
                      <a:r>
                        <a:rPr lang="en-US" sz="2000" u="none" strike="noStrike" dirty="0">
                          <a:effectLst/>
                        </a:rPr>
                        <a:t> </a:t>
                      </a:r>
                      <a:r>
                        <a:rPr lang="en-US" sz="2000" u="none" strike="noStrike" dirty="0" err="1" smtClean="0">
                          <a:effectLst/>
                        </a:rPr>
                        <a:t>mins</a:t>
                      </a:r>
                      <a:r>
                        <a:rPr lang="en-US" sz="2000" u="none" strike="noStrike" dirty="0" smtClean="0">
                          <a:effectLst/>
                        </a:rPr>
                        <a:t>/day   </a:t>
                      </a:r>
                      <a:endParaRPr lang="en-US" sz="2000" b="1" i="0" u="none" strike="noStrike" dirty="0">
                        <a:solidFill>
                          <a:srgbClr val="7030A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05400">
                <a:tc>
                  <a:txBody>
                    <a:bodyPr/>
                    <a:lstStyle/>
                    <a:p>
                      <a:pPr algn="l" fontAlgn="b"/>
                      <a:r>
                        <a:rPr lang="ru-RU" sz="2800" u="none" strike="noStrike" dirty="0">
                          <a:effectLst/>
                        </a:rPr>
                        <a:t>P1 </a:t>
                      </a:r>
                      <a:endParaRPr lang="ru-RU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u="none" strike="noStrike" dirty="0">
                          <a:effectLst/>
                        </a:rPr>
                        <a:t> Left 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2800" u="none" strike="noStrike" dirty="0">
                          <a:effectLst/>
                        </a:rPr>
                        <a:t>21</a:t>
                      </a:r>
                      <a:endParaRPr lang="cs-CZ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2800" u="none" strike="noStrike">
                          <a:effectLst/>
                        </a:rPr>
                        <a:t>678.6</a:t>
                      </a:r>
                      <a:endParaRPr lang="hr-HR" sz="2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2800" u="none" strike="noStrike" dirty="0">
                          <a:effectLst/>
                        </a:rPr>
                        <a:t>32.3</a:t>
                      </a:r>
                      <a:endParaRPr lang="hr-HR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05400">
                <a:tc>
                  <a:txBody>
                    <a:bodyPr/>
                    <a:lstStyle/>
                    <a:p>
                      <a:pPr algn="l" fontAlgn="b"/>
                      <a:r>
                        <a:rPr lang="is-IS" sz="2800" u="none" strike="noStrike">
                          <a:effectLst/>
                        </a:rPr>
                        <a:t>P2 </a:t>
                      </a:r>
                      <a:endParaRPr lang="is-IS" sz="2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u="none" strike="noStrike">
                          <a:effectLst/>
                        </a:rPr>
                        <a:t> Right </a:t>
                      </a:r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800" u="none" strike="noStrike">
                          <a:effectLst/>
                        </a:rPr>
                        <a:t>14</a:t>
                      </a:r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2800" u="none" strike="noStrike" dirty="0">
                          <a:effectLst/>
                        </a:rPr>
                        <a:t>803.2</a:t>
                      </a:r>
                      <a:endParaRPr lang="hr-HR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2800" u="none" strike="noStrike">
                          <a:effectLst/>
                        </a:rPr>
                        <a:t>57.4</a:t>
                      </a:r>
                      <a:endParaRPr lang="nb-NO" sz="2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05400">
                <a:tc>
                  <a:txBody>
                    <a:bodyPr/>
                    <a:lstStyle/>
                    <a:p>
                      <a:pPr algn="l" fontAlgn="b"/>
                      <a:r>
                        <a:rPr lang="da-DK" sz="2800" u="none" strike="noStrike">
                          <a:effectLst/>
                        </a:rPr>
                        <a:t>P3 </a:t>
                      </a:r>
                      <a:endParaRPr lang="da-DK" sz="2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u="none" strike="noStrike">
                          <a:effectLst/>
                        </a:rPr>
                        <a:t> Left </a:t>
                      </a:r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800" u="none" strike="noStrike">
                          <a:effectLst/>
                        </a:rPr>
                        <a:t>19</a:t>
                      </a:r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800" u="none" strike="noStrike">
                          <a:effectLst/>
                        </a:rPr>
                        <a:t>656</a:t>
                      </a:r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2800" u="none" strike="noStrike">
                          <a:effectLst/>
                        </a:rPr>
                        <a:t>34.5</a:t>
                      </a:r>
                      <a:endParaRPr lang="hr-HR" sz="2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405400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u="none" strike="noStrike">
                          <a:effectLst/>
                        </a:rPr>
                        <a:t>P4 </a:t>
                      </a:r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u="none" strike="noStrike">
                          <a:effectLst/>
                        </a:rPr>
                        <a:t> Right </a:t>
                      </a:r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2800" u="none" strike="noStrike">
                          <a:effectLst/>
                        </a:rPr>
                        <a:t>21</a:t>
                      </a:r>
                      <a:endParaRPr lang="cs-CZ" sz="2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2800" u="none" strike="noStrike">
                          <a:effectLst/>
                        </a:rPr>
                        <a:t>978.5</a:t>
                      </a:r>
                      <a:endParaRPr lang="hr-HR" sz="2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2800" u="none" strike="noStrike">
                          <a:effectLst/>
                        </a:rPr>
                        <a:t>46.6</a:t>
                      </a:r>
                      <a:endParaRPr lang="hr-HR" sz="2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405400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u="none" strike="noStrike">
                          <a:effectLst/>
                        </a:rPr>
                        <a:t>P5 </a:t>
                      </a:r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u="none" strike="noStrike">
                          <a:effectLst/>
                        </a:rPr>
                        <a:t> Right </a:t>
                      </a:r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2800" u="none" strike="noStrike">
                          <a:effectLst/>
                        </a:rPr>
                        <a:t>20</a:t>
                      </a:r>
                      <a:endParaRPr lang="is-IS" sz="2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2800" u="none" strike="noStrike">
                          <a:effectLst/>
                        </a:rPr>
                        <a:t>2185.5</a:t>
                      </a:r>
                      <a:endParaRPr lang="is-IS" sz="2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2800" u="none" strike="noStrike">
                          <a:effectLst/>
                        </a:rPr>
                        <a:t>109.3</a:t>
                      </a:r>
                      <a:endParaRPr lang="hr-HR" sz="2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405400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u="none" strike="noStrike">
                          <a:effectLst/>
                        </a:rPr>
                        <a:t>P6 </a:t>
                      </a:r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u="none" strike="noStrike">
                          <a:effectLst/>
                        </a:rPr>
                        <a:t> Right </a:t>
                      </a:r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2800" u="none" strike="noStrike">
                          <a:effectLst/>
                        </a:rPr>
                        <a:t>21</a:t>
                      </a:r>
                      <a:endParaRPr lang="cs-CZ" sz="2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2800" u="none" strike="noStrike">
                          <a:effectLst/>
                        </a:rPr>
                        <a:t>2084.3</a:t>
                      </a:r>
                      <a:endParaRPr lang="is-IS" sz="2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2800" u="none" strike="noStrike">
                          <a:effectLst/>
                        </a:rPr>
                        <a:t>99.3</a:t>
                      </a:r>
                      <a:endParaRPr lang="hr-HR" sz="2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405400">
                <a:tc>
                  <a:txBody>
                    <a:bodyPr/>
                    <a:lstStyle/>
                    <a:p>
                      <a:pPr algn="l" fontAlgn="b"/>
                      <a:r>
                        <a:rPr lang="ru-RU" sz="2800" u="none" strike="noStrike">
                          <a:effectLst/>
                        </a:rPr>
                        <a:t>P7 </a:t>
                      </a:r>
                      <a:endParaRPr lang="ru-RU" sz="2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u="none" strike="noStrike">
                          <a:effectLst/>
                        </a:rPr>
                        <a:t> Right </a:t>
                      </a:r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2800" u="none" strike="noStrike">
                          <a:effectLst/>
                        </a:rPr>
                        <a:t>20</a:t>
                      </a:r>
                      <a:endParaRPr lang="is-IS" sz="2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2800" u="none" strike="noStrike">
                          <a:effectLst/>
                        </a:rPr>
                        <a:t>1351.4</a:t>
                      </a:r>
                      <a:endParaRPr lang="hr-HR" sz="2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2800" u="none" strike="noStrike">
                          <a:effectLst/>
                        </a:rPr>
                        <a:t>67.6</a:t>
                      </a:r>
                      <a:endParaRPr lang="nb-NO" sz="2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405400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u="none" strike="noStrike" dirty="0">
                          <a:effectLst/>
                        </a:rPr>
                        <a:t>P8 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u="none" strike="noStrike" dirty="0">
                          <a:effectLst/>
                        </a:rPr>
                        <a:t> Right 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2800" u="none" strike="noStrike">
                          <a:effectLst/>
                        </a:rPr>
                        <a:t>13</a:t>
                      </a:r>
                      <a:endParaRPr lang="is-IS" sz="2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2800" u="none" strike="noStrike" dirty="0">
                          <a:effectLst/>
                        </a:rPr>
                        <a:t>881.6</a:t>
                      </a:r>
                      <a:endParaRPr lang="nb-NO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2800" u="none" strike="noStrike" dirty="0">
                          <a:effectLst/>
                        </a:rPr>
                        <a:t>67.8</a:t>
                      </a:r>
                      <a:endParaRPr lang="nb-NO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6790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3216" y="105860"/>
            <a:ext cx="1951907" cy="578033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199" y="-114300"/>
            <a:ext cx="8379883" cy="1975193"/>
          </a:xfrm>
        </p:spPr>
        <p:txBody>
          <a:bodyPr>
            <a:normAutofit/>
          </a:bodyPr>
          <a:lstStyle/>
          <a:p>
            <a:pPr algn="l"/>
            <a:r>
              <a:rPr lang="en-US" sz="3400" dirty="0" smtClean="0"/>
              <a:t>Experiment Analysis</a:t>
            </a:r>
            <a:endParaRPr lang="en-US" sz="3400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300" y="1092200"/>
            <a:ext cx="9423400" cy="1746585"/>
          </a:xfrm>
        </p:spPr>
        <p:txBody>
          <a:bodyPr>
            <a:normAutofit/>
          </a:bodyPr>
          <a:lstStyle/>
          <a:p>
            <a:r>
              <a:rPr lang="en-US" sz="2800" dirty="0" smtClean="0"/>
              <a:t>Pre/post comparison: </a:t>
            </a:r>
            <a:r>
              <a:rPr lang="en-US" sz="2800" i="1" u="sng" dirty="0" smtClean="0"/>
              <a:t>before</a:t>
            </a:r>
            <a:r>
              <a:rPr lang="en-US" sz="2800" dirty="0" smtClean="0"/>
              <a:t> and </a:t>
            </a:r>
            <a:r>
              <a:rPr lang="en-US" sz="2800" i="1" u="sng" dirty="0" smtClean="0"/>
              <a:t>after</a:t>
            </a:r>
            <a:r>
              <a:rPr lang="en-US" sz="2800" dirty="0" smtClean="0"/>
              <a:t> the participants used the rehab system, they conduct Wolf Motor </a:t>
            </a:r>
            <a:r>
              <a:rPr lang="en-US" sz="2800" dirty="0"/>
              <a:t>Function Test (WMFT</a:t>
            </a:r>
            <a:r>
              <a:rPr lang="en-US" sz="2800" dirty="0" smtClean="0"/>
              <a:t>). </a:t>
            </a:r>
          </a:p>
          <a:p>
            <a:endParaRPr lang="en-US" sz="2800" dirty="0"/>
          </a:p>
          <a:p>
            <a:endParaRPr lang="en-US" sz="2800" dirty="0" smtClean="0"/>
          </a:p>
          <a:p>
            <a:endParaRPr lang="en-US" sz="2800" dirty="0"/>
          </a:p>
          <a:p>
            <a:endParaRPr lang="en-US" sz="2800" dirty="0" smtClean="0"/>
          </a:p>
          <a:p>
            <a:endParaRPr lang="en-US" sz="2800" dirty="0"/>
          </a:p>
          <a:p>
            <a:endParaRPr lang="en-US" sz="2800" dirty="0" smtClean="0"/>
          </a:p>
          <a:p>
            <a:endParaRPr lang="en-US" sz="2800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97670" y="2690051"/>
            <a:ext cx="4746330" cy="431238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7876" y="2838785"/>
            <a:ext cx="439767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en-US" sz="2400" dirty="0"/>
              <a:t>The test measures </a:t>
            </a:r>
            <a:r>
              <a:rPr lang="en-US" sz="2400" dirty="0" smtClean="0"/>
              <a:t>the </a:t>
            </a:r>
            <a:r>
              <a:rPr lang="en-US" sz="2400" dirty="0"/>
              <a:t>time to perform 15 standardized motor </a:t>
            </a:r>
            <a:r>
              <a:rPr lang="en-US" sz="2400" dirty="0" smtClean="0"/>
              <a:t>tasks</a:t>
            </a:r>
            <a:r>
              <a:rPr lang="en-US" sz="2400" dirty="0"/>
              <a:t>.</a:t>
            </a:r>
            <a:endParaRPr lang="en-US" sz="2400" dirty="0" smtClean="0"/>
          </a:p>
          <a:p>
            <a:pPr marL="342900" indent="-342900">
              <a:buFont typeface="Wingdings" charset="2"/>
              <a:buChar char="Ø"/>
            </a:pPr>
            <a:r>
              <a:rPr lang="en-US" sz="2400" dirty="0" smtClean="0"/>
              <a:t>Examples: lifting </a:t>
            </a:r>
            <a:r>
              <a:rPr lang="en-US" sz="2400" dirty="0"/>
              <a:t>pencil and placing the hand on top of a </a:t>
            </a:r>
            <a:r>
              <a:rPr lang="en-US" sz="2400" dirty="0" smtClean="0"/>
              <a:t>box.</a:t>
            </a:r>
          </a:p>
          <a:p>
            <a:pPr marL="342900" indent="-342900">
              <a:buFont typeface="Wingdings" charset="2"/>
              <a:buChar char="Ø"/>
            </a:pPr>
            <a:r>
              <a:rPr lang="en-US" sz="2400" dirty="0" smtClean="0"/>
              <a:t>Calculate the rate based on the time.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74424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3216" y="105860"/>
            <a:ext cx="1951907" cy="578033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685800" y="217713"/>
            <a:ext cx="7772400" cy="1607321"/>
          </a:xfrm>
        </p:spPr>
        <p:txBody>
          <a:bodyPr/>
          <a:lstStyle/>
          <a:p>
            <a:pPr algn="l"/>
            <a:r>
              <a:rPr lang="en-US" sz="4000" b="1" dirty="0" smtClean="0"/>
              <a:t>Outline</a:t>
            </a:r>
            <a:endParaRPr lang="en-US" sz="3400" b="1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457200" y="1752997"/>
            <a:ext cx="8229600" cy="4830367"/>
          </a:xfrm>
        </p:spPr>
        <p:txBody>
          <a:bodyPr>
            <a:normAutofit/>
          </a:bodyPr>
          <a:lstStyle/>
          <a:p>
            <a:r>
              <a:rPr lang="en-US" sz="2800" dirty="0" smtClean="0"/>
              <a:t>Motivation</a:t>
            </a:r>
          </a:p>
          <a:p>
            <a:r>
              <a:rPr lang="en-US" sz="2800" dirty="0" smtClean="0"/>
              <a:t>Introduction</a:t>
            </a:r>
          </a:p>
          <a:p>
            <a:r>
              <a:rPr lang="en-US" sz="2800" dirty="0" smtClean="0"/>
              <a:t>Data Analysis Framework</a:t>
            </a:r>
          </a:p>
          <a:p>
            <a:r>
              <a:rPr lang="en-US" sz="2800" dirty="0" smtClean="0"/>
              <a:t>Experiments</a:t>
            </a:r>
          </a:p>
          <a:p>
            <a:r>
              <a:rPr lang="en-US" sz="2800" dirty="0" smtClean="0"/>
              <a:t>Conclusion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676768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3216" y="105860"/>
            <a:ext cx="1951907" cy="578033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199" y="251549"/>
            <a:ext cx="8379883" cy="1609344"/>
          </a:xfrm>
        </p:spPr>
        <p:txBody>
          <a:bodyPr>
            <a:normAutofit/>
          </a:bodyPr>
          <a:lstStyle/>
          <a:p>
            <a:pPr algn="l"/>
            <a:r>
              <a:rPr lang="en-US" sz="3400" dirty="0" smtClean="0"/>
              <a:t>Experiment Analysis: three parts</a:t>
            </a:r>
            <a:endParaRPr lang="en-US" sz="3400" dirty="0"/>
          </a:p>
        </p:txBody>
      </p:sp>
      <p:grpSp>
        <p:nvGrpSpPr>
          <p:cNvPr id="12" name="Group 11"/>
          <p:cNvGrpSpPr/>
          <p:nvPr/>
        </p:nvGrpSpPr>
        <p:grpSpPr>
          <a:xfrm>
            <a:off x="2156129" y="2044995"/>
            <a:ext cx="4756888" cy="3733207"/>
            <a:chOff x="1457629" y="1752895"/>
            <a:chExt cx="4756888" cy="3733207"/>
          </a:xfrm>
        </p:grpSpPr>
        <p:sp>
          <p:nvSpPr>
            <p:cNvPr id="13" name="Freeform 12"/>
            <p:cNvSpPr/>
            <p:nvPr/>
          </p:nvSpPr>
          <p:spPr>
            <a:xfrm rot="21600000">
              <a:off x="1457629" y="1752895"/>
              <a:ext cx="4756888" cy="1037864"/>
            </a:xfrm>
            <a:custGeom>
              <a:avLst/>
              <a:gdLst>
                <a:gd name="connsiteX0" fmla="*/ 0 w 4756888"/>
                <a:gd name="connsiteY0" fmla="*/ 0 h 1037862"/>
                <a:gd name="connsiteX1" fmla="*/ 4237957 w 4756888"/>
                <a:gd name="connsiteY1" fmla="*/ 0 h 1037862"/>
                <a:gd name="connsiteX2" fmla="*/ 4756888 w 4756888"/>
                <a:gd name="connsiteY2" fmla="*/ 518931 h 1037862"/>
                <a:gd name="connsiteX3" fmla="*/ 4237957 w 4756888"/>
                <a:gd name="connsiteY3" fmla="*/ 1037862 h 1037862"/>
                <a:gd name="connsiteX4" fmla="*/ 0 w 4756888"/>
                <a:gd name="connsiteY4" fmla="*/ 1037862 h 1037862"/>
                <a:gd name="connsiteX5" fmla="*/ 0 w 4756888"/>
                <a:gd name="connsiteY5" fmla="*/ 0 h 10378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756888" h="1037862">
                  <a:moveTo>
                    <a:pt x="4756888" y="1037861"/>
                  </a:moveTo>
                  <a:lnTo>
                    <a:pt x="518931" y="1037861"/>
                  </a:lnTo>
                  <a:lnTo>
                    <a:pt x="0" y="518931"/>
                  </a:lnTo>
                  <a:lnTo>
                    <a:pt x="518931" y="1"/>
                  </a:lnTo>
                  <a:lnTo>
                    <a:pt x="4756888" y="1"/>
                  </a:lnTo>
                  <a:lnTo>
                    <a:pt x="4756888" y="1037861"/>
                  </a:lnTo>
                  <a:close/>
                </a:path>
              </a:pathLst>
            </a:cu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17134" tIns="133351" rIns="248920" bIns="133350" numCol="1" spcCol="1270" anchor="ctr" anchorCtr="0">
              <a:noAutofit/>
            </a:bodyPr>
            <a:lstStyle/>
            <a:p>
              <a:pPr lvl="0" algn="ctr" defTabSz="1555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500" kern="1200" dirty="0" smtClean="0">
                  <a:solidFill>
                    <a:schemeClr val="tx1"/>
                  </a:solidFill>
                </a:rPr>
                <a:t>Two-half Comparison</a:t>
              </a:r>
              <a:endParaRPr lang="en-US" sz="3500" kern="1200" dirty="0">
                <a:solidFill>
                  <a:schemeClr val="tx1"/>
                </a:solidFill>
              </a:endParaRPr>
            </a:p>
          </p:txBody>
        </p:sp>
        <p:sp>
          <p:nvSpPr>
            <p:cNvPr id="15" name="Freeform 14"/>
            <p:cNvSpPr/>
            <p:nvPr/>
          </p:nvSpPr>
          <p:spPr>
            <a:xfrm rot="21600000">
              <a:off x="1457629" y="3100567"/>
              <a:ext cx="4756888" cy="1037863"/>
            </a:xfrm>
            <a:custGeom>
              <a:avLst/>
              <a:gdLst>
                <a:gd name="connsiteX0" fmla="*/ 0 w 4756888"/>
                <a:gd name="connsiteY0" fmla="*/ 0 h 1037862"/>
                <a:gd name="connsiteX1" fmla="*/ 4237957 w 4756888"/>
                <a:gd name="connsiteY1" fmla="*/ 0 h 1037862"/>
                <a:gd name="connsiteX2" fmla="*/ 4756888 w 4756888"/>
                <a:gd name="connsiteY2" fmla="*/ 518931 h 1037862"/>
                <a:gd name="connsiteX3" fmla="*/ 4237957 w 4756888"/>
                <a:gd name="connsiteY3" fmla="*/ 1037862 h 1037862"/>
                <a:gd name="connsiteX4" fmla="*/ 0 w 4756888"/>
                <a:gd name="connsiteY4" fmla="*/ 1037862 h 1037862"/>
                <a:gd name="connsiteX5" fmla="*/ 0 w 4756888"/>
                <a:gd name="connsiteY5" fmla="*/ 0 h 10378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756888" h="1037862">
                  <a:moveTo>
                    <a:pt x="4756888" y="1037861"/>
                  </a:moveTo>
                  <a:lnTo>
                    <a:pt x="518931" y="1037861"/>
                  </a:lnTo>
                  <a:lnTo>
                    <a:pt x="0" y="518931"/>
                  </a:lnTo>
                  <a:lnTo>
                    <a:pt x="518931" y="1"/>
                  </a:lnTo>
                  <a:lnTo>
                    <a:pt x="4756888" y="1"/>
                  </a:lnTo>
                  <a:lnTo>
                    <a:pt x="4756888" y="1037861"/>
                  </a:lnTo>
                  <a:close/>
                </a:path>
              </a:pathLst>
            </a:cu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17134" tIns="133351" rIns="248920" bIns="133350" numCol="1" spcCol="1270" anchor="ctr" anchorCtr="0">
              <a:noAutofit/>
            </a:bodyPr>
            <a:lstStyle/>
            <a:p>
              <a:pPr lvl="0" algn="ctr" defTabSz="1555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500" kern="1200" dirty="0" smtClean="0">
                  <a:solidFill>
                    <a:schemeClr val="tx1"/>
                  </a:solidFill>
                </a:rPr>
                <a:t>Region Segment</a:t>
              </a:r>
              <a:endParaRPr lang="en-US" sz="3500" kern="1200" dirty="0">
                <a:solidFill>
                  <a:schemeClr val="tx1"/>
                </a:solidFill>
              </a:endParaRPr>
            </a:p>
          </p:txBody>
        </p:sp>
        <p:sp>
          <p:nvSpPr>
            <p:cNvPr id="17" name="Freeform 16"/>
            <p:cNvSpPr/>
            <p:nvPr/>
          </p:nvSpPr>
          <p:spPr>
            <a:xfrm rot="21600000">
              <a:off x="1457629" y="4448239"/>
              <a:ext cx="4756888" cy="1037863"/>
            </a:xfrm>
            <a:custGeom>
              <a:avLst/>
              <a:gdLst>
                <a:gd name="connsiteX0" fmla="*/ 0 w 4756888"/>
                <a:gd name="connsiteY0" fmla="*/ 0 h 1037862"/>
                <a:gd name="connsiteX1" fmla="*/ 4237957 w 4756888"/>
                <a:gd name="connsiteY1" fmla="*/ 0 h 1037862"/>
                <a:gd name="connsiteX2" fmla="*/ 4756888 w 4756888"/>
                <a:gd name="connsiteY2" fmla="*/ 518931 h 1037862"/>
                <a:gd name="connsiteX3" fmla="*/ 4237957 w 4756888"/>
                <a:gd name="connsiteY3" fmla="*/ 1037862 h 1037862"/>
                <a:gd name="connsiteX4" fmla="*/ 0 w 4756888"/>
                <a:gd name="connsiteY4" fmla="*/ 1037862 h 1037862"/>
                <a:gd name="connsiteX5" fmla="*/ 0 w 4756888"/>
                <a:gd name="connsiteY5" fmla="*/ 0 h 10378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756888" h="1037862">
                  <a:moveTo>
                    <a:pt x="4756888" y="1037861"/>
                  </a:moveTo>
                  <a:lnTo>
                    <a:pt x="518931" y="1037861"/>
                  </a:lnTo>
                  <a:lnTo>
                    <a:pt x="0" y="518931"/>
                  </a:lnTo>
                  <a:lnTo>
                    <a:pt x="518931" y="1"/>
                  </a:lnTo>
                  <a:lnTo>
                    <a:pt x="4756888" y="1"/>
                  </a:lnTo>
                  <a:lnTo>
                    <a:pt x="4756888" y="1037861"/>
                  </a:lnTo>
                  <a:close/>
                </a:path>
              </a:pathLst>
            </a:cu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17134" tIns="133351" rIns="248920" bIns="133350" numCol="1" spcCol="1270" anchor="ctr" anchorCtr="0">
              <a:noAutofit/>
            </a:bodyPr>
            <a:lstStyle/>
            <a:p>
              <a:pPr lvl="0" algn="ctr" defTabSz="1555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500" kern="1200" dirty="0" smtClean="0">
                  <a:solidFill>
                    <a:schemeClr val="tx1"/>
                  </a:solidFill>
                </a:rPr>
                <a:t>Trend</a:t>
              </a:r>
              <a:r>
                <a:rPr lang="en-US" sz="3500" kern="1200" baseline="0" dirty="0" smtClean="0">
                  <a:solidFill>
                    <a:schemeClr val="tx1"/>
                  </a:solidFill>
                </a:rPr>
                <a:t> Analysis</a:t>
              </a:r>
              <a:endParaRPr lang="en-US" sz="3500" kern="1200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8420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304800" y="1400537"/>
            <a:ext cx="8496300" cy="5216164"/>
          </a:xfrm>
        </p:spPr>
        <p:txBody>
          <a:bodyPr>
            <a:normAutofit/>
          </a:bodyPr>
          <a:lstStyle/>
          <a:p>
            <a:r>
              <a:rPr lang="en-US" sz="2800" dirty="0" smtClean="0"/>
              <a:t>Two-half </a:t>
            </a:r>
            <a:r>
              <a:rPr lang="en-US" sz="2800" dirty="0"/>
              <a:t>comparison </a:t>
            </a:r>
            <a:r>
              <a:rPr lang="en-US" sz="2800" dirty="0" smtClean="0"/>
              <a:t>approach: </a:t>
            </a:r>
          </a:p>
          <a:p>
            <a:pPr lvl="1"/>
            <a:r>
              <a:rPr lang="en-US" sz="2400" dirty="0" smtClean="0"/>
              <a:t>Divided </a:t>
            </a:r>
            <a:r>
              <a:rPr lang="en-US" sz="2400" dirty="0"/>
              <a:t>the whole rehabilitation period into two </a:t>
            </a:r>
            <a:r>
              <a:rPr lang="en-US" sz="2400" dirty="0" smtClean="0"/>
              <a:t>halves.</a:t>
            </a:r>
          </a:p>
          <a:p>
            <a:pPr lvl="1"/>
            <a:r>
              <a:rPr lang="en-US" sz="2400" dirty="0" smtClean="0"/>
              <a:t>Calculate </a:t>
            </a:r>
            <a:r>
              <a:rPr lang="en-US" sz="2400" dirty="0"/>
              <a:t>the kinematic variables in these two divisions </a:t>
            </a:r>
            <a:r>
              <a:rPr lang="en-US" sz="2400" dirty="0" smtClean="0"/>
              <a:t>respectively (hand speed, angle speed, etc.). </a:t>
            </a:r>
          </a:p>
          <a:p>
            <a:pPr lvl="1"/>
            <a:r>
              <a:rPr lang="en-US" sz="2400" dirty="0" smtClean="0"/>
              <a:t>Compare the averaged values of two halves.</a:t>
            </a:r>
          </a:p>
          <a:p>
            <a:pPr lvl="1"/>
            <a:r>
              <a:rPr lang="en-US" sz="2400" dirty="0" smtClean="0"/>
              <a:t>Conduct </a:t>
            </a:r>
            <a:r>
              <a:rPr lang="en-US" sz="2400" i="1" dirty="0" smtClean="0">
                <a:latin typeface="Times New Roman" charset="0"/>
                <a:ea typeface="Times New Roman" charset="0"/>
                <a:cs typeface="Times New Roman" charset="0"/>
              </a:rPr>
              <a:t>t</a:t>
            </a:r>
            <a:r>
              <a:rPr lang="en-US" sz="2400" dirty="0" smtClean="0"/>
              <a:t>-test to see the significance of difference.</a:t>
            </a:r>
          </a:p>
          <a:p>
            <a:r>
              <a:rPr lang="en-US" sz="2600" dirty="0" smtClean="0"/>
              <a:t>Compare with WMFT result. </a:t>
            </a:r>
          </a:p>
          <a:p>
            <a:pPr lvl="1"/>
            <a:endParaRPr lang="en-US" sz="2400" dirty="0"/>
          </a:p>
        </p:txBody>
      </p:sp>
      <p:grpSp>
        <p:nvGrpSpPr>
          <p:cNvPr id="12" name="Group 11"/>
          <p:cNvGrpSpPr/>
          <p:nvPr/>
        </p:nvGrpSpPr>
        <p:grpSpPr>
          <a:xfrm>
            <a:off x="6713317" y="26525"/>
            <a:ext cx="2419108" cy="1397156"/>
            <a:chOff x="1457629" y="1919179"/>
            <a:chExt cx="4756888" cy="3345211"/>
          </a:xfrm>
        </p:grpSpPr>
        <p:sp>
          <p:nvSpPr>
            <p:cNvPr id="13" name="Freeform 12"/>
            <p:cNvSpPr/>
            <p:nvPr/>
          </p:nvSpPr>
          <p:spPr>
            <a:xfrm>
              <a:off x="1457629" y="1919179"/>
              <a:ext cx="4756888" cy="1037865"/>
            </a:xfrm>
            <a:custGeom>
              <a:avLst/>
              <a:gdLst>
                <a:gd name="connsiteX0" fmla="*/ 0 w 4756888"/>
                <a:gd name="connsiteY0" fmla="*/ 0 h 1037862"/>
                <a:gd name="connsiteX1" fmla="*/ 4237957 w 4756888"/>
                <a:gd name="connsiteY1" fmla="*/ 0 h 1037862"/>
                <a:gd name="connsiteX2" fmla="*/ 4756888 w 4756888"/>
                <a:gd name="connsiteY2" fmla="*/ 518931 h 1037862"/>
                <a:gd name="connsiteX3" fmla="*/ 4237957 w 4756888"/>
                <a:gd name="connsiteY3" fmla="*/ 1037862 h 1037862"/>
                <a:gd name="connsiteX4" fmla="*/ 0 w 4756888"/>
                <a:gd name="connsiteY4" fmla="*/ 1037862 h 1037862"/>
                <a:gd name="connsiteX5" fmla="*/ 0 w 4756888"/>
                <a:gd name="connsiteY5" fmla="*/ 0 h 10378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756888" h="1037862">
                  <a:moveTo>
                    <a:pt x="4756888" y="1037861"/>
                  </a:moveTo>
                  <a:lnTo>
                    <a:pt x="518931" y="1037861"/>
                  </a:lnTo>
                  <a:lnTo>
                    <a:pt x="0" y="518931"/>
                  </a:lnTo>
                  <a:lnTo>
                    <a:pt x="518931" y="1"/>
                  </a:lnTo>
                  <a:lnTo>
                    <a:pt x="4756888" y="1"/>
                  </a:lnTo>
                  <a:lnTo>
                    <a:pt x="4756888" y="1037861"/>
                  </a:lnTo>
                  <a:close/>
                </a:path>
              </a:pathLst>
            </a:custGeom>
            <a:solidFill>
              <a:srgbClr val="FFC000"/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17134" tIns="133351" rIns="248920" bIns="133350" numCol="1" spcCol="1270" anchor="ctr" anchorCtr="0">
              <a:noAutofit/>
            </a:bodyPr>
            <a:lstStyle/>
            <a:p>
              <a:pPr lvl="0" algn="ctr" defTabSz="1555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500" b="1" kern="1200" dirty="0" smtClean="0">
                  <a:solidFill>
                    <a:schemeClr val="tx1"/>
                  </a:solidFill>
                </a:rPr>
                <a:t>Two-half Comparison</a:t>
              </a:r>
              <a:endParaRPr lang="en-US" sz="1500" b="1" kern="1200" dirty="0">
                <a:solidFill>
                  <a:schemeClr val="tx1"/>
                </a:solidFill>
              </a:endParaRPr>
            </a:p>
          </p:txBody>
        </p:sp>
        <p:sp>
          <p:nvSpPr>
            <p:cNvPr id="15" name="Freeform 14"/>
            <p:cNvSpPr/>
            <p:nvPr/>
          </p:nvSpPr>
          <p:spPr>
            <a:xfrm rot="21600000">
              <a:off x="1457629" y="3100567"/>
              <a:ext cx="4756888" cy="1037863"/>
            </a:xfrm>
            <a:custGeom>
              <a:avLst/>
              <a:gdLst>
                <a:gd name="connsiteX0" fmla="*/ 0 w 4756888"/>
                <a:gd name="connsiteY0" fmla="*/ 0 h 1037862"/>
                <a:gd name="connsiteX1" fmla="*/ 4237957 w 4756888"/>
                <a:gd name="connsiteY1" fmla="*/ 0 h 1037862"/>
                <a:gd name="connsiteX2" fmla="*/ 4756888 w 4756888"/>
                <a:gd name="connsiteY2" fmla="*/ 518931 h 1037862"/>
                <a:gd name="connsiteX3" fmla="*/ 4237957 w 4756888"/>
                <a:gd name="connsiteY3" fmla="*/ 1037862 h 1037862"/>
                <a:gd name="connsiteX4" fmla="*/ 0 w 4756888"/>
                <a:gd name="connsiteY4" fmla="*/ 1037862 h 1037862"/>
                <a:gd name="connsiteX5" fmla="*/ 0 w 4756888"/>
                <a:gd name="connsiteY5" fmla="*/ 0 h 10378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756888" h="1037862">
                  <a:moveTo>
                    <a:pt x="4756888" y="1037861"/>
                  </a:moveTo>
                  <a:lnTo>
                    <a:pt x="518931" y="1037861"/>
                  </a:lnTo>
                  <a:lnTo>
                    <a:pt x="0" y="518931"/>
                  </a:lnTo>
                  <a:lnTo>
                    <a:pt x="518931" y="1"/>
                  </a:lnTo>
                  <a:lnTo>
                    <a:pt x="4756888" y="1"/>
                  </a:lnTo>
                  <a:lnTo>
                    <a:pt x="4756888" y="1037861"/>
                  </a:lnTo>
                  <a:close/>
                </a:path>
              </a:pathLst>
            </a:cu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17134" tIns="133351" rIns="248920" bIns="133350" numCol="1" spcCol="1270" anchor="ctr" anchorCtr="0">
              <a:noAutofit/>
            </a:bodyPr>
            <a:lstStyle/>
            <a:p>
              <a:pPr lvl="0" algn="ctr" defTabSz="1555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500" b="1" kern="1200" dirty="0" smtClean="0">
                  <a:solidFill>
                    <a:schemeClr val="tx1"/>
                  </a:solidFill>
                </a:rPr>
                <a:t>Region Segment</a:t>
              </a:r>
              <a:endParaRPr lang="en-US" sz="1500" b="1" kern="1200" dirty="0">
                <a:solidFill>
                  <a:schemeClr val="tx1"/>
                </a:solidFill>
              </a:endParaRPr>
            </a:p>
          </p:txBody>
        </p:sp>
        <p:sp>
          <p:nvSpPr>
            <p:cNvPr id="17" name="Freeform 16"/>
            <p:cNvSpPr/>
            <p:nvPr/>
          </p:nvSpPr>
          <p:spPr>
            <a:xfrm>
              <a:off x="1457629" y="4226528"/>
              <a:ext cx="4756888" cy="1037862"/>
            </a:xfrm>
            <a:custGeom>
              <a:avLst/>
              <a:gdLst>
                <a:gd name="connsiteX0" fmla="*/ 0 w 4756888"/>
                <a:gd name="connsiteY0" fmla="*/ 0 h 1037862"/>
                <a:gd name="connsiteX1" fmla="*/ 4237957 w 4756888"/>
                <a:gd name="connsiteY1" fmla="*/ 0 h 1037862"/>
                <a:gd name="connsiteX2" fmla="*/ 4756888 w 4756888"/>
                <a:gd name="connsiteY2" fmla="*/ 518931 h 1037862"/>
                <a:gd name="connsiteX3" fmla="*/ 4237957 w 4756888"/>
                <a:gd name="connsiteY3" fmla="*/ 1037862 h 1037862"/>
                <a:gd name="connsiteX4" fmla="*/ 0 w 4756888"/>
                <a:gd name="connsiteY4" fmla="*/ 1037862 h 1037862"/>
                <a:gd name="connsiteX5" fmla="*/ 0 w 4756888"/>
                <a:gd name="connsiteY5" fmla="*/ 0 h 10378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756888" h="1037862">
                  <a:moveTo>
                    <a:pt x="4756888" y="1037861"/>
                  </a:moveTo>
                  <a:lnTo>
                    <a:pt x="518931" y="1037861"/>
                  </a:lnTo>
                  <a:lnTo>
                    <a:pt x="0" y="518931"/>
                  </a:lnTo>
                  <a:lnTo>
                    <a:pt x="518931" y="1"/>
                  </a:lnTo>
                  <a:lnTo>
                    <a:pt x="4756888" y="1"/>
                  </a:lnTo>
                  <a:lnTo>
                    <a:pt x="4756888" y="1037861"/>
                  </a:lnTo>
                  <a:close/>
                </a:path>
              </a:pathLst>
            </a:cu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17134" tIns="133351" rIns="248920" bIns="133350" numCol="1" spcCol="1270" anchor="ctr" anchorCtr="0">
              <a:noAutofit/>
            </a:bodyPr>
            <a:lstStyle/>
            <a:p>
              <a:pPr lvl="0" algn="ctr" defTabSz="1555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500" b="1" kern="1200" dirty="0" smtClean="0">
                  <a:solidFill>
                    <a:schemeClr val="tx1"/>
                  </a:solidFill>
                </a:rPr>
                <a:t>Trend</a:t>
              </a:r>
              <a:r>
                <a:rPr lang="en-US" sz="1500" b="1" kern="1200" baseline="0" dirty="0" smtClean="0">
                  <a:solidFill>
                    <a:schemeClr val="tx1"/>
                  </a:solidFill>
                </a:rPr>
                <a:t> Analysis</a:t>
              </a:r>
              <a:endParaRPr lang="en-US" sz="1500" b="1" kern="1200" dirty="0">
                <a:solidFill>
                  <a:schemeClr val="tx1"/>
                </a:solidFill>
              </a:endParaRPr>
            </a:p>
          </p:txBody>
        </p:sp>
      </p:grpSp>
      <p:sp>
        <p:nvSpPr>
          <p:cNvPr id="11" name="Title 7"/>
          <p:cNvSpPr txBox="1">
            <a:spLocks/>
          </p:cNvSpPr>
          <p:nvPr/>
        </p:nvSpPr>
        <p:spPr>
          <a:xfrm>
            <a:off x="457199" y="251549"/>
            <a:ext cx="8379883" cy="160934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 cap="none" baseline="0">
                <a:solidFill>
                  <a:schemeClr val="tx1"/>
                </a:solidFill>
                <a:effectLst/>
                <a:latin typeface="Helvetica" charset="0"/>
                <a:ea typeface="+mj-ea"/>
                <a:cs typeface="+mj-cs"/>
              </a:defRPr>
            </a:lvl1pPr>
          </a:lstStyle>
          <a:p>
            <a:pPr algn="l"/>
            <a:r>
              <a:rPr lang="en-US" sz="3400" smtClean="0"/>
              <a:t>Experiment Analysis</a:t>
            </a:r>
            <a:endParaRPr lang="en-US" sz="3400" dirty="0"/>
          </a:p>
        </p:txBody>
      </p:sp>
    </p:spTree>
    <p:extLst>
      <p:ext uri="{BB962C8B-B14F-4D97-AF65-F5344CB8AC3E}">
        <p14:creationId xmlns:p14="http://schemas.microsoft.com/office/powerpoint/2010/main" val="1489435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304800" y="1930103"/>
            <a:ext cx="8496300" cy="4686598"/>
          </a:xfrm>
        </p:spPr>
        <p:txBody>
          <a:bodyPr>
            <a:normAutofit/>
          </a:bodyPr>
          <a:lstStyle/>
          <a:p>
            <a:r>
              <a:rPr lang="en-US" sz="2800" dirty="0" smtClean="0"/>
              <a:t>Observation 1: Improvements over the two halves.</a:t>
            </a:r>
            <a:endParaRPr lang="en-US" sz="2400" dirty="0" smtClean="0"/>
          </a:p>
          <a:p>
            <a:pPr lvl="1"/>
            <a:endParaRPr lang="en-US" sz="2400" dirty="0"/>
          </a:p>
        </p:txBody>
      </p:sp>
      <p:sp>
        <p:nvSpPr>
          <p:cNvPr id="11" name="Title 7"/>
          <p:cNvSpPr txBox="1">
            <a:spLocks/>
          </p:cNvSpPr>
          <p:nvPr/>
        </p:nvSpPr>
        <p:spPr>
          <a:xfrm>
            <a:off x="457199" y="251549"/>
            <a:ext cx="8379883" cy="160934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 cap="none" baseline="0">
                <a:solidFill>
                  <a:schemeClr val="tx1"/>
                </a:solidFill>
                <a:effectLst/>
                <a:latin typeface="Helvetica" charset="0"/>
                <a:ea typeface="+mj-ea"/>
                <a:cs typeface="+mj-cs"/>
              </a:defRPr>
            </a:lvl1pPr>
          </a:lstStyle>
          <a:p>
            <a:pPr algn="l"/>
            <a:r>
              <a:rPr lang="en-US" sz="3400" dirty="0" smtClean="0"/>
              <a:t>Experiment Analysis</a:t>
            </a:r>
            <a:endParaRPr lang="en-US" sz="3400" dirty="0"/>
          </a:p>
        </p:txBody>
      </p:sp>
      <p:grpSp>
        <p:nvGrpSpPr>
          <p:cNvPr id="4" name="Group 3"/>
          <p:cNvGrpSpPr/>
          <p:nvPr/>
        </p:nvGrpSpPr>
        <p:grpSpPr>
          <a:xfrm>
            <a:off x="-25400" y="2597090"/>
            <a:ext cx="9144000" cy="4285545"/>
            <a:chOff x="-25400" y="2597090"/>
            <a:chExt cx="9144000" cy="4285545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25400" y="2769364"/>
              <a:ext cx="9144000" cy="4113271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89600" y="2622490"/>
              <a:ext cx="3327400" cy="327941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9800" y="2597090"/>
              <a:ext cx="3327400" cy="327941"/>
            </a:xfrm>
            <a:prstGeom prst="rect">
              <a:avLst/>
            </a:prstGeom>
          </p:spPr>
        </p:pic>
      </p:grpSp>
      <p:sp>
        <p:nvSpPr>
          <p:cNvPr id="19" name="Freeform 18"/>
          <p:cNvSpPr/>
          <p:nvPr/>
        </p:nvSpPr>
        <p:spPr>
          <a:xfrm>
            <a:off x="1492250" y="5252868"/>
            <a:ext cx="209550" cy="461739"/>
          </a:xfrm>
          <a:custGeom>
            <a:avLst/>
            <a:gdLst>
              <a:gd name="connsiteX0" fmla="*/ 0 w 345948"/>
              <a:gd name="connsiteY0" fmla="*/ 812800 h 812800"/>
              <a:gd name="connsiteX1" fmla="*/ 304800 w 345948"/>
              <a:gd name="connsiteY1" fmla="*/ 546100 h 812800"/>
              <a:gd name="connsiteX2" fmla="*/ 342900 w 345948"/>
              <a:gd name="connsiteY2" fmla="*/ 0 h 8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5948" h="812800">
                <a:moveTo>
                  <a:pt x="0" y="812800"/>
                </a:moveTo>
                <a:cubicBezTo>
                  <a:pt x="123825" y="747183"/>
                  <a:pt x="247650" y="681567"/>
                  <a:pt x="304800" y="546100"/>
                </a:cubicBezTo>
                <a:cubicBezTo>
                  <a:pt x="361950" y="410633"/>
                  <a:pt x="342900" y="0"/>
                  <a:pt x="342900" y="0"/>
                </a:cubicBezTo>
              </a:path>
            </a:pathLst>
          </a:custGeom>
          <a:noFill/>
          <a:ln w="44450">
            <a:solidFill>
              <a:schemeClr val="tx1"/>
            </a:solidFill>
            <a:tailEnd type="arrow" w="lg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 19"/>
          <p:cNvSpPr/>
          <p:nvPr/>
        </p:nvSpPr>
        <p:spPr>
          <a:xfrm>
            <a:off x="2419350" y="5240168"/>
            <a:ext cx="209550" cy="461739"/>
          </a:xfrm>
          <a:custGeom>
            <a:avLst/>
            <a:gdLst>
              <a:gd name="connsiteX0" fmla="*/ 0 w 345948"/>
              <a:gd name="connsiteY0" fmla="*/ 812800 h 812800"/>
              <a:gd name="connsiteX1" fmla="*/ 304800 w 345948"/>
              <a:gd name="connsiteY1" fmla="*/ 546100 h 812800"/>
              <a:gd name="connsiteX2" fmla="*/ 342900 w 345948"/>
              <a:gd name="connsiteY2" fmla="*/ 0 h 8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5948" h="812800">
                <a:moveTo>
                  <a:pt x="0" y="812800"/>
                </a:moveTo>
                <a:cubicBezTo>
                  <a:pt x="123825" y="747183"/>
                  <a:pt x="247650" y="681567"/>
                  <a:pt x="304800" y="546100"/>
                </a:cubicBezTo>
                <a:cubicBezTo>
                  <a:pt x="361950" y="410633"/>
                  <a:pt x="342900" y="0"/>
                  <a:pt x="342900" y="0"/>
                </a:cubicBezTo>
              </a:path>
            </a:pathLst>
          </a:custGeom>
          <a:noFill/>
          <a:ln w="44450">
            <a:solidFill>
              <a:schemeClr val="tx1"/>
            </a:solidFill>
            <a:tailEnd type="arrow" w="lg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 20"/>
          <p:cNvSpPr/>
          <p:nvPr/>
        </p:nvSpPr>
        <p:spPr>
          <a:xfrm>
            <a:off x="2901950" y="5214768"/>
            <a:ext cx="209550" cy="461739"/>
          </a:xfrm>
          <a:custGeom>
            <a:avLst/>
            <a:gdLst>
              <a:gd name="connsiteX0" fmla="*/ 0 w 345948"/>
              <a:gd name="connsiteY0" fmla="*/ 812800 h 812800"/>
              <a:gd name="connsiteX1" fmla="*/ 304800 w 345948"/>
              <a:gd name="connsiteY1" fmla="*/ 546100 h 812800"/>
              <a:gd name="connsiteX2" fmla="*/ 342900 w 345948"/>
              <a:gd name="connsiteY2" fmla="*/ 0 h 8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5948" h="812800">
                <a:moveTo>
                  <a:pt x="0" y="812800"/>
                </a:moveTo>
                <a:cubicBezTo>
                  <a:pt x="123825" y="747183"/>
                  <a:pt x="247650" y="681567"/>
                  <a:pt x="304800" y="546100"/>
                </a:cubicBezTo>
                <a:cubicBezTo>
                  <a:pt x="361950" y="410633"/>
                  <a:pt x="342900" y="0"/>
                  <a:pt x="342900" y="0"/>
                </a:cubicBezTo>
              </a:path>
            </a:pathLst>
          </a:custGeom>
          <a:noFill/>
          <a:ln w="44450">
            <a:solidFill>
              <a:schemeClr val="tx1"/>
            </a:solidFill>
            <a:tailEnd type="arrow" w="lg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 21"/>
          <p:cNvSpPr/>
          <p:nvPr/>
        </p:nvSpPr>
        <p:spPr>
          <a:xfrm>
            <a:off x="3346450" y="5227468"/>
            <a:ext cx="209550" cy="461739"/>
          </a:xfrm>
          <a:custGeom>
            <a:avLst/>
            <a:gdLst>
              <a:gd name="connsiteX0" fmla="*/ 0 w 345948"/>
              <a:gd name="connsiteY0" fmla="*/ 812800 h 812800"/>
              <a:gd name="connsiteX1" fmla="*/ 304800 w 345948"/>
              <a:gd name="connsiteY1" fmla="*/ 546100 h 812800"/>
              <a:gd name="connsiteX2" fmla="*/ 342900 w 345948"/>
              <a:gd name="connsiteY2" fmla="*/ 0 h 8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5948" h="812800">
                <a:moveTo>
                  <a:pt x="0" y="812800"/>
                </a:moveTo>
                <a:cubicBezTo>
                  <a:pt x="123825" y="747183"/>
                  <a:pt x="247650" y="681567"/>
                  <a:pt x="304800" y="546100"/>
                </a:cubicBezTo>
                <a:cubicBezTo>
                  <a:pt x="361950" y="410633"/>
                  <a:pt x="342900" y="0"/>
                  <a:pt x="342900" y="0"/>
                </a:cubicBezTo>
              </a:path>
            </a:pathLst>
          </a:custGeom>
          <a:noFill/>
          <a:ln w="44450">
            <a:solidFill>
              <a:schemeClr val="tx1"/>
            </a:solidFill>
            <a:tailEnd type="arrow" w="lg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 22"/>
          <p:cNvSpPr/>
          <p:nvPr/>
        </p:nvSpPr>
        <p:spPr>
          <a:xfrm>
            <a:off x="590550" y="5252868"/>
            <a:ext cx="209550" cy="461739"/>
          </a:xfrm>
          <a:custGeom>
            <a:avLst/>
            <a:gdLst>
              <a:gd name="connsiteX0" fmla="*/ 0 w 345948"/>
              <a:gd name="connsiteY0" fmla="*/ 812800 h 812800"/>
              <a:gd name="connsiteX1" fmla="*/ 304800 w 345948"/>
              <a:gd name="connsiteY1" fmla="*/ 546100 h 812800"/>
              <a:gd name="connsiteX2" fmla="*/ 342900 w 345948"/>
              <a:gd name="connsiteY2" fmla="*/ 0 h 8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5948" h="812800">
                <a:moveTo>
                  <a:pt x="0" y="812800"/>
                </a:moveTo>
                <a:cubicBezTo>
                  <a:pt x="123825" y="747183"/>
                  <a:pt x="247650" y="681567"/>
                  <a:pt x="304800" y="546100"/>
                </a:cubicBezTo>
                <a:cubicBezTo>
                  <a:pt x="361950" y="410633"/>
                  <a:pt x="342900" y="0"/>
                  <a:pt x="342900" y="0"/>
                </a:cubicBezTo>
              </a:path>
            </a:pathLst>
          </a:custGeom>
          <a:noFill/>
          <a:ln w="44450">
            <a:solidFill>
              <a:schemeClr val="tx1"/>
            </a:solidFill>
            <a:tailEnd type="arrow" w="lg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 23"/>
          <p:cNvSpPr/>
          <p:nvPr/>
        </p:nvSpPr>
        <p:spPr>
          <a:xfrm>
            <a:off x="5435600" y="5316368"/>
            <a:ext cx="114300" cy="386511"/>
          </a:xfrm>
          <a:custGeom>
            <a:avLst/>
            <a:gdLst>
              <a:gd name="connsiteX0" fmla="*/ 0 w 345948"/>
              <a:gd name="connsiteY0" fmla="*/ 812800 h 812800"/>
              <a:gd name="connsiteX1" fmla="*/ 304800 w 345948"/>
              <a:gd name="connsiteY1" fmla="*/ 546100 h 812800"/>
              <a:gd name="connsiteX2" fmla="*/ 342900 w 345948"/>
              <a:gd name="connsiteY2" fmla="*/ 0 h 8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5948" h="812800">
                <a:moveTo>
                  <a:pt x="0" y="812800"/>
                </a:moveTo>
                <a:cubicBezTo>
                  <a:pt x="123825" y="747183"/>
                  <a:pt x="247650" y="681567"/>
                  <a:pt x="304800" y="546100"/>
                </a:cubicBezTo>
                <a:cubicBezTo>
                  <a:pt x="361950" y="410633"/>
                  <a:pt x="342900" y="0"/>
                  <a:pt x="342900" y="0"/>
                </a:cubicBezTo>
              </a:path>
            </a:pathLst>
          </a:custGeom>
          <a:noFill/>
          <a:ln w="44450">
            <a:solidFill>
              <a:schemeClr val="tx1"/>
            </a:solidFill>
            <a:tailEnd type="arrow" w="lg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 24"/>
          <p:cNvSpPr/>
          <p:nvPr/>
        </p:nvSpPr>
        <p:spPr>
          <a:xfrm>
            <a:off x="6350000" y="5354468"/>
            <a:ext cx="114300" cy="386511"/>
          </a:xfrm>
          <a:custGeom>
            <a:avLst/>
            <a:gdLst>
              <a:gd name="connsiteX0" fmla="*/ 0 w 345948"/>
              <a:gd name="connsiteY0" fmla="*/ 812800 h 812800"/>
              <a:gd name="connsiteX1" fmla="*/ 304800 w 345948"/>
              <a:gd name="connsiteY1" fmla="*/ 546100 h 812800"/>
              <a:gd name="connsiteX2" fmla="*/ 342900 w 345948"/>
              <a:gd name="connsiteY2" fmla="*/ 0 h 8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5948" h="812800">
                <a:moveTo>
                  <a:pt x="0" y="812800"/>
                </a:moveTo>
                <a:cubicBezTo>
                  <a:pt x="123825" y="747183"/>
                  <a:pt x="247650" y="681567"/>
                  <a:pt x="304800" y="546100"/>
                </a:cubicBezTo>
                <a:cubicBezTo>
                  <a:pt x="361950" y="410633"/>
                  <a:pt x="342900" y="0"/>
                  <a:pt x="342900" y="0"/>
                </a:cubicBezTo>
              </a:path>
            </a:pathLst>
          </a:custGeom>
          <a:noFill/>
          <a:ln w="44450">
            <a:solidFill>
              <a:schemeClr val="tx1"/>
            </a:solidFill>
            <a:tailEnd type="arrow" w="lg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reeform 25"/>
          <p:cNvSpPr/>
          <p:nvPr/>
        </p:nvSpPr>
        <p:spPr>
          <a:xfrm>
            <a:off x="6807200" y="5354468"/>
            <a:ext cx="114300" cy="386511"/>
          </a:xfrm>
          <a:custGeom>
            <a:avLst/>
            <a:gdLst>
              <a:gd name="connsiteX0" fmla="*/ 0 w 345948"/>
              <a:gd name="connsiteY0" fmla="*/ 812800 h 812800"/>
              <a:gd name="connsiteX1" fmla="*/ 304800 w 345948"/>
              <a:gd name="connsiteY1" fmla="*/ 546100 h 812800"/>
              <a:gd name="connsiteX2" fmla="*/ 342900 w 345948"/>
              <a:gd name="connsiteY2" fmla="*/ 0 h 8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5948" h="812800">
                <a:moveTo>
                  <a:pt x="0" y="812800"/>
                </a:moveTo>
                <a:cubicBezTo>
                  <a:pt x="123825" y="747183"/>
                  <a:pt x="247650" y="681567"/>
                  <a:pt x="304800" y="546100"/>
                </a:cubicBezTo>
                <a:cubicBezTo>
                  <a:pt x="361950" y="410633"/>
                  <a:pt x="342900" y="0"/>
                  <a:pt x="342900" y="0"/>
                </a:cubicBezTo>
              </a:path>
            </a:pathLst>
          </a:custGeom>
          <a:noFill/>
          <a:ln w="44450">
            <a:solidFill>
              <a:schemeClr val="tx1"/>
            </a:solidFill>
            <a:tailEnd type="arrow" w="lg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reeform 26"/>
          <p:cNvSpPr/>
          <p:nvPr/>
        </p:nvSpPr>
        <p:spPr>
          <a:xfrm>
            <a:off x="7696200" y="5329068"/>
            <a:ext cx="114300" cy="386511"/>
          </a:xfrm>
          <a:custGeom>
            <a:avLst/>
            <a:gdLst>
              <a:gd name="connsiteX0" fmla="*/ 0 w 345948"/>
              <a:gd name="connsiteY0" fmla="*/ 812800 h 812800"/>
              <a:gd name="connsiteX1" fmla="*/ 304800 w 345948"/>
              <a:gd name="connsiteY1" fmla="*/ 546100 h 812800"/>
              <a:gd name="connsiteX2" fmla="*/ 342900 w 345948"/>
              <a:gd name="connsiteY2" fmla="*/ 0 h 8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5948" h="812800">
                <a:moveTo>
                  <a:pt x="0" y="812800"/>
                </a:moveTo>
                <a:cubicBezTo>
                  <a:pt x="123825" y="747183"/>
                  <a:pt x="247650" y="681567"/>
                  <a:pt x="304800" y="546100"/>
                </a:cubicBezTo>
                <a:cubicBezTo>
                  <a:pt x="361950" y="410633"/>
                  <a:pt x="342900" y="0"/>
                  <a:pt x="342900" y="0"/>
                </a:cubicBezTo>
              </a:path>
            </a:pathLst>
          </a:custGeom>
          <a:noFill/>
          <a:ln w="44450">
            <a:solidFill>
              <a:schemeClr val="tx1"/>
            </a:solidFill>
            <a:tailEnd type="arrow" w="lg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reeform 27"/>
          <p:cNvSpPr/>
          <p:nvPr/>
        </p:nvSpPr>
        <p:spPr>
          <a:xfrm>
            <a:off x="8166100" y="5316368"/>
            <a:ext cx="114300" cy="386511"/>
          </a:xfrm>
          <a:custGeom>
            <a:avLst/>
            <a:gdLst>
              <a:gd name="connsiteX0" fmla="*/ 0 w 345948"/>
              <a:gd name="connsiteY0" fmla="*/ 812800 h 812800"/>
              <a:gd name="connsiteX1" fmla="*/ 304800 w 345948"/>
              <a:gd name="connsiteY1" fmla="*/ 546100 h 812800"/>
              <a:gd name="connsiteX2" fmla="*/ 342900 w 345948"/>
              <a:gd name="connsiteY2" fmla="*/ 0 h 8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5948" h="812800">
                <a:moveTo>
                  <a:pt x="0" y="812800"/>
                </a:moveTo>
                <a:cubicBezTo>
                  <a:pt x="123825" y="747183"/>
                  <a:pt x="247650" y="681567"/>
                  <a:pt x="304800" y="546100"/>
                </a:cubicBezTo>
                <a:cubicBezTo>
                  <a:pt x="361950" y="410633"/>
                  <a:pt x="342900" y="0"/>
                  <a:pt x="342900" y="0"/>
                </a:cubicBezTo>
              </a:path>
            </a:pathLst>
          </a:custGeom>
          <a:noFill/>
          <a:ln w="44450">
            <a:solidFill>
              <a:schemeClr val="tx1"/>
            </a:solidFill>
            <a:tailEnd type="arrow" w="lg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reeform 28"/>
          <p:cNvSpPr/>
          <p:nvPr/>
        </p:nvSpPr>
        <p:spPr>
          <a:xfrm>
            <a:off x="1974850" y="5227468"/>
            <a:ext cx="209550" cy="461739"/>
          </a:xfrm>
          <a:custGeom>
            <a:avLst/>
            <a:gdLst>
              <a:gd name="connsiteX0" fmla="*/ 0 w 345948"/>
              <a:gd name="connsiteY0" fmla="*/ 812800 h 812800"/>
              <a:gd name="connsiteX1" fmla="*/ 304800 w 345948"/>
              <a:gd name="connsiteY1" fmla="*/ 546100 h 812800"/>
              <a:gd name="connsiteX2" fmla="*/ 342900 w 345948"/>
              <a:gd name="connsiteY2" fmla="*/ 0 h 8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5948" h="812800">
                <a:moveTo>
                  <a:pt x="0" y="812800"/>
                </a:moveTo>
                <a:cubicBezTo>
                  <a:pt x="123825" y="747183"/>
                  <a:pt x="247650" y="681567"/>
                  <a:pt x="304800" y="546100"/>
                </a:cubicBezTo>
                <a:cubicBezTo>
                  <a:pt x="361950" y="410633"/>
                  <a:pt x="342900" y="0"/>
                  <a:pt x="342900" y="0"/>
                </a:cubicBezTo>
              </a:path>
            </a:pathLst>
          </a:custGeom>
          <a:noFill/>
          <a:ln w="44450">
            <a:solidFill>
              <a:schemeClr val="tx1"/>
            </a:solidFill>
            <a:tailEnd type="arrow" w="lg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Freeform 29"/>
          <p:cNvSpPr/>
          <p:nvPr/>
        </p:nvSpPr>
        <p:spPr>
          <a:xfrm>
            <a:off x="3790950" y="5240168"/>
            <a:ext cx="209550" cy="461739"/>
          </a:xfrm>
          <a:custGeom>
            <a:avLst/>
            <a:gdLst>
              <a:gd name="connsiteX0" fmla="*/ 0 w 345948"/>
              <a:gd name="connsiteY0" fmla="*/ 812800 h 812800"/>
              <a:gd name="connsiteX1" fmla="*/ 304800 w 345948"/>
              <a:gd name="connsiteY1" fmla="*/ 546100 h 812800"/>
              <a:gd name="connsiteX2" fmla="*/ 342900 w 345948"/>
              <a:gd name="connsiteY2" fmla="*/ 0 h 8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5948" h="812800">
                <a:moveTo>
                  <a:pt x="0" y="812800"/>
                </a:moveTo>
                <a:cubicBezTo>
                  <a:pt x="123825" y="747183"/>
                  <a:pt x="247650" y="681567"/>
                  <a:pt x="304800" y="546100"/>
                </a:cubicBezTo>
                <a:cubicBezTo>
                  <a:pt x="361950" y="410633"/>
                  <a:pt x="342900" y="0"/>
                  <a:pt x="342900" y="0"/>
                </a:cubicBezTo>
              </a:path>
            </a:pathLst>
          </a:custGeom>
          <a:noFill/>
          <a:ln w="44450">
            <a:solidFill>
              <a:schemeClr val="tx1"/>
            </a:solidFill>
            <a:tailEnd type="arrow" w="lg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Freeform 30"/>
          <p:cNvSpPr/>
          <p:nvPr/>
        </p:nvSpPr>
        <p:spPr>
          <a:xfrm>
            <a:off x="8610600" y="5316368"/>
            <a:ext cx="114300" cy="386511"/>
          </a:xfrm>
          <a:custGeom>
            <a:avLst/>
            <a:gdLst>
              <a:gd name="connsiteX0" fmla="*/ 0 w 345948"/>
              <a:gd name="connsiteY0" fmla="*/ 812800 h 812800"/>
              <a:gd name="connsiteX1" fmla="*/ 304800 w 345948"/>
              <a:gd name="connsiteY1" fmla="*/ 546100 h 812800"/>
              <a:gd name="connsiteX2" fmla="*/ 342900 w 345948"/>
              <a:gd name="connsiteY2" fmla="*/ 0 h 8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5948" h="812800">
                <a:moveTo>
                  <a:pt x="0" y="812800"/>
                </a:moveTo>
                <a:cubicBezTo>
                  <a:pt x="123825" y="747183"/>
                  <a:pt x="247650" y="681567"/>
                  <a:pt x="304800" y="546100"/>
                </a:cubicBezTo>
                <a:cubicBezTo>
                  <a:pt x="361950" y="410633"/>
                  <a:pt x="342900" y="0"/>
                  <a:pt x="342900" y="0"/>
                </a:cubicBezTo>
              </a:path>
            </a:pathLst>
          </a:custGeom>
          <a:noFill/>
          <a:ln w="44450">
            <a:solidFill>
              <a:schemeClr val="tx1"/>
            </a:solidFill>
            <a:tailEnd type="arrow" w="lg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4" name="Group 33"/>
          <p:cNvGrpSpPr/>
          <p:nvPr/>
        </p:nvGrpSpPr>
        <p:grpSpPr>
          <a:xfrm>
            <a:off x="6713317" y="26525"/>
            <a:ext cx="2419108" cy="1397156"/>
            <a:chOff x="1457629" y="1919179"/>
            <a:chExt cx="4756888" cy="3345211"/>
          </a:xfrm>
        </p:grpSpPr>
        <p:sp>
          <p:nvSpPr>
            <p:cNvPr id="35" name="Freeform 34"/>
            <p:cNvSpPr/>
            <p:nvPr/>
          </p:nvSpPr>
          <p:spPr>
            <a:xfrm>
              <a:off x="1457629" y="1919179"/>
              <a:ext cx="4756888" cy="1037865"/>
            </a:xfrm>
            <a:custGeom>
              <a:avLst/>
              <a:gdLst>
                <a:gd name="connsiteX0" fmla="*/ 0 w 4756888"/>
                <a:gd name="connsiteY0" fmla="*/ 0 h 1037862"/>
                <a:gd name="connsiteX1" fmla="*/ 4237957 w 4756888"/>
                <a:gd name="connsiteY1" fmla="*/ 0 h 1037862"/>
                <a:gd name="connsiteX2" fmla="*/ 4756888 w 4756888"/>
                <a:gd name="connsiteY2" fmla="*/ 518931 h 1037862"/>
                <a:gd name="connsiteX3" fmla="*/ 4237957 w 4756888"/>
                <a:gd name="connsiteY3" fmla="*/ 1037862 h 1037862"/>
                <a:gd name="connsiteX4" fmla="*/ 0 w 4756888"/>
                <a:gd name="connsiteY4" fmla="*/ 1037862 h 1037862"/>
                <a:gd name="connsiteX5" fmla="*/ 0 w 4756888"/>
                <a:gd name="connsiteY5" fmla="*/ 0 h 10378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756888" h="1037862">
                  <a:moveTo>
                    <a:pt x="4756888" y="1037861"/>
                  </a:moveTo>
                  <a:lnTo>
                    <a:pt x="518931" y="1037861"/>
                  </a:lnTo>
                  <a:lnTo>
                    <a:pt x="0" y="518931"/>
                  </a:lnTo>
                  <a:lnTo>
                    <a:pt x="518931" y="1"/>
                  </a:lnTo>
                  <a:lnTo>
                    <a:pt x="4756888" y="1"/>
                  </a:lnTo>
                  <a:lnTo>
                    <a:pt x="4756888" y="1037861"/>
                  </a:lnTo>
                  <a:close/>
                </a:path>
              </a:pathLst>
            </a:custGeom>
            <a:solidFill>
              <a:srgbClr val="FFC000"/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17134" tIns="133351" rIns="248920" bIns="133350" numCol="1" spcCol="1270" anchor="ctr" anchorCtr="0">
              <a:noAutofit/>
            </a:bodyPr>
            <a:lstStyle/>
            <a:p>
              <a:pPr lvl="0" algn="ctr" defTabSz="1555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500" b="1" kern="1200" dirty="0" smtClean="0">
                  <a:solidFill>
                    <a:schemeClr val="tx1"/>
                  </a:solidFill>
                </a:rPr>
                <a:t>Two-half Comparison</a:t>
              </a:r>
              <a:endParaRPr lang="en-US" sz="1500" b="1" kern="1200" dirty="0">
                <a:solidFill>
                  <a:schemeClr val="tx1"/>
                </a:solidFill>
              </a:endParaRPr>
            </a:p>
          </p:txBody>
        </p:sp>
        <p:sp>
          <p:nvSpPr>
            <p:cNvPr id="36" name="Freeform 35"/>
            <p:cNvSpPr/>
            <p:nvPr/>
          </p:nvSpPr>
          <p:spPr>
            <a:xfrm rot="21600000">
              <a:off x="1457629" y="3100567"/>
              <a:ext cx="4756888" cy="1037863"/>
            </a:xfrm>
            <a:custGeom>
              <a:avLst/>
              <a:gdLst>
                <a:gd name="connsiteX0" fmla="*/ 0 w 4756888"/>
                <a:gd name="connsiteY0" fmla="*/ 0 h 1037862"/>
                <a:gd name="connsiteX1" fmla="*/ 4237957 w 4756888"/>
                <a:gd name="connsiteY1" fmla="*/ 0 h 1037862"/>
                <a:gd name="connsiteX2" fmla="*/ 4756888 w 4756888"/>
                <a:gd name="connsiteY2" fmla="*/ 518931 h 1037862"/>
                <a:gd name="connsiteX3" fmla="*/ 4237957 w 4756888"/>
                <a:gd name="connsiteY3" fmla="*/ 1037862 h 1037862"/>
                <a:gd name="connsiteX4" fmla="*/ 0 w 4756888"/>
                <a:gd name="connsiteY4" fmla="*/ 1037862 h 1037862"/>
                <a:gd name="connsiteX5" fmla="*/ 0 w 4756888"/>
                <a:gd name="connsiteY5" fmla="*/ 0 h 10378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756888" h="1037862">
                  <a:moveTo>
                    <a:pt x="4756888" y="1037861"/>
                  </a:moveTo>
                  <a:lnTo>
                    <a:pt x="518931" y="1037861"/>
                  </a:lnTo>
                  <a:lnTo>
                    <a:pt x="0" y="518931"/>
                  </a:lnTo>
                  <a:lnTo>
                    <a:pt x="518931" y="1"/>
                  </a:lnTo>
                  <a:lnTo>
                    <a:pt x="4756888" y="1"/>
                  </a:lnTo>
                  <a:lnTo>
                    <a:pt x="4756888" y="1037861"/>
                  </a:lnTo>
                  <a:close/>
                </a:path>
              </a:pathLst>
            </a:cu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17134" tIns="133351" rIns="248920" bIns="133350" numCol="1" spcCol="1270" anchor="ctr" anchorCtr="0">
              <a:noAutofit/>
            </a:bodyPr>
            <a:lstStyle/>
            <a:p>
              <a:pPr lvl="0" algn="ctr" defTabSz="1555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500" b="1" kern="1200" dirty="0" smtClean="0">
                  <a:solidFill>
                    <a:schemeClr val="tx1"/>
                  </a:solidFill>
                </a:rPr>
                <a:t>Region Segment</a:t>
              </a:r>
              <a:endParaRPr lang="en-US" sz="1500" b="1" kern="1200" dirty="0">
                <a:solidFill>
                  <a:schemeClr val="tx1"/>
                </a:solidFill>
              </a:endParaRPr>
            </a:p>
          </p:txBody>
        </p:sp>
        <p:sp>
          <p:nvSpPr>
            <p:cNvPr id="37" name="Freeform 36"/>
            <p:cNvSpPr/>
            <p:nvPr/>
          </p:nvSpPr>
          <p:spPr>
            <a:xfrm>
              <a:off x="1457629" y="4226528"/>
              <a:ext cx="4756888" cy="1037862"/>
            </a:xfrm>
            <a:custGeom>
              <a:avLst/>
              <a:gdLst>
                <a:gd name="connsiteX0" fmla="*/ 0 w 4756888"/>
                <a:gd name="connsiteY0" fmla="*/ 0 h 1037862"/>
                <a:gd name="connsiteX1" fmla="*/ 4237957 w 4756888"/>
                <a:gd name="connsiteY1" fmla="*/ 0 h 1037862"/>
                <a:gd name="connsiteX2" fmla="*/ 4756888 w 4756888"/>
                <a:gd name="connsiteY2" fmla="*/ 518931 h 1037862"/>
                <a:gd name="connsiteX3" fmla="*/ 4237957 w 4756888"/>
                <a:gd name="connsiteY3" fmla="*/ 1037862 h 1037862"/>
                <a:gd name="connsiteX4" fmla="*/ 0 w 4756888"/>
                <a:gd name="connsiteY4" fmla="*/ 1037862 h 1037862"/>
                <a:gd name="connsiteX5" fmla="*/ 0 w 4756888"/>
                <a:gd name="connsiteY5" fmla="*/ 0 h 10378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756888" h="1037862">
                  <a:moveTo>
                    <a:pt x="4756888" y="1037861"/>
                  </a:moveTo>
                  <a:lnTo>
                    <a:pt x="518931" y="1037861"/>
                  </a:lnTo>
                  <a:lnTo>
                    <a:pt x="0" y="518931"/>
                  </a:lnTo>
                  <a:lnTo>
                    <a:pt x="518931" y="1"/>
                  </a:lnTo>
                  <a:lnTo>
                    <a:pt x="4756888" y="1"/>
                  </a:lnTo>
                  <a:lnTo>
                    <a:pt x="4756888" y="1037861"/>
                  </a:lnTo>
                  <a:close/>
                </a:path>
              </a:pathLst>
            </a:cu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17134" tIns="133351" rIns="248920" bIns="133350" numCol="1" spcCol="1270" anchor="ctr" anchorCtr="0">
              <a:noAutofit/>
            </a:bodyPr>
            <a:lstStyle/>
            <a:p>
              <a:pPr lvl="0" algn="ctr" defTabSz="1555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500" b="1" kern="1200" dirty="0" smtClean="0">
                  <a:solidFill>
                    <a:schemeClr val="tx1"/>
                  </a:solidFill>
                </a:rPr>
                <a:t>Trend</a:t>
              </a:r>
              <a:r>
                <a:rPr lang="en-US" sz="1500" b="1" kern="1200" baseline="0" dirty="0" smtClean="0">
                  <a:solidFill>
                    <a:schemeClr val="tx1"/>
                  </a:solidFill>
                </a:rPr>
                <a:t> Analysis</a:t>
              </a:r>
              <a:endParaRPr lang="en-US" sz="1500" b="1" kern="1200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01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696183" y="5740400"/>
            <a:ext cx="4422417" cy="1092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Wolf Motor Function Test result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304800" y="1587203"/>
            <a:ext cx="8496300" cy="4686598"/>
          </a:xfrm>
        </p:spPr>
        <p:txBody>
          <a:bodyPr>
            <a:normAutofit/>
          </a:bodyPr>
          <a:lstStyle/>
          <a:p>
            <a:r>
              <a:rPr lang="en-US" sz="2200" dirty="0" smtClean="0"/>
              <a:t>Observation 2: consistency. Trend &amp; Scale.</a:t>
            </a:r>
          </a:p>
          <a:p>
            <a:pPr lvl="1"/>
            <a:endParaRPr lang="en-US" dirty="0"/>
          </a:p>
        </p:txBody>
      </p:sp>
      <p:sp>
        <p:nvSpPr>
          <p:cNvPr id="11" name="Title 7"/>
          <p:cNvSpPr txBox="1">
            <a:spLocks/>
          </p:cNvSpPr>
          <p:nvPr/>
        </p:nvSpPr>
        <p:spPr>
          <a:xfrm>
            <a:off x="457199" y="251549"/>
            <a:ext cx="8379883" cy="160934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 cap="none" baseline="0">
                <a:solidFill>
                  <a:schemeClr val="tx1"/>
                </a:solidFill>
                <a:effectLst/>
                <a:latin typeface="Helvetica" charset="0"/>
                <a:ea typeface="+mj-ea"/>
                <a:cs typeface="+mj-cs"/>
              </a:defRPr>
            </a:lvl1pPr>
          </a:lstStyle>
          <a:p>
            <a:pPr algn="l"/>
            <a:r>
              <a:rPr lang="en-US" sz="3400" dirty="0" smtClean="0"/>
              <a:t>Experiment Analysis</a:t>
            </a:r>
            <a:endParaRPr lang="en-US" sz="3400" dirty="0"/>
          </a:p>
        </p:txBody>
      </p:sp>
      <p:grpSp>
        <p:nvGrpSpPr>
          <p:cNvPr id="5" name="Group 4"/>
          <p:cNvGrpSpPr/>
          <p:nvPr/>
        </p:nvGrpSpPr>
        <p:grpSpPr>
          <a:xfrm>
            <a:off x="63500" y="2285702"/>
            <a:ext cx="9057584" cy="4534198"/>
            <a:chOff x="63500" y="2285702"/>
            <a:chExt cx="9057584" cy="4534198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3500" y="2588760"/>
              <a:ext cx="4475396" cy="4231140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8999" y="2285702"/>
              <a:ext cx="3448263" cy="339853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21583" y="2597790"/>
              <a:ext cx="4399501" cy="3317084"/>
            </a:xfrm>
            <a:prstGeom prst="rect">
              <a:avLst/>
            </a:prstGeom>
          </p:spPr>
        </p:pic>
      </p:grpSp>
      <p:sp>
        <p:nvSpPr>
          <p:cNvPr id="34" name="Freeform 33"/>
          <p:cNvSpPr/>
          <p:nvPr/>
        </p:nvSpPr>
        <p:spPr>
          <a:xfrm>
            <a:off x="1568450" y="5176668"/>
            <a:ext cx="209550" cy="461739"/>
          </a:xfrm>
          <a:custGeom>
            <a:avLst/>
            <a:gdLst>
              <a:gd name="connsiteX0" fmla="*/ 0 w 345948"/>
              <a:gd name="connsiteY0" fmla="*/ 812800 h 812800"/>
              <a:gd name="connsiteX1" fmla="*/ 304800 w 345948"/>
              <a:gd name="connsiteY1" fmla="*/ 546100 h 812800"/>
              <a:gd name="connsiteX2" fmla="*/ 342900 w 345948"/>
              <a:gd name="connsiteY2" fmla="*/ 0 h 8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5948" h="812800">
                <a:moveTo>
                  <a:pt x="0" y="812800"/>
                </a:moveTo>
                <a:cubicBezTo>
                  <a:pt x="123825" y="747183"/>
                  <a:pt x="247650" y="681567"/>
                  <a:pt x="304800" y="546100"/>
                </a:cubicBezTo>
                <a:cubicBezTo>
                  <a:pt x="361950" y="410633"/>
                  <a:pt x="342900" y="0"/>
                  <a:pt x="342900" y="0"/>
                </a:cubicBezTo>
              </a:path>
            </a:pathLst>
          </a:custGeom>
          <a:noFill/>
          <a:ln w="44450">
            <a:solidFill>
              <a:schemeClr val="tx1"/>
            </a:solidFill>
            <a:tailEnd type="arrow" w="lg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Freeform 34"/>
          <p:cNvSpPr/>
          <p:nvPr/>
        </p:nvSpPr>
        <p:spPr>
          <a:xfrm>
            <a:off x="2520950" y="5163968"/>
            <a:ext cx="209550" cy="461739"/>
          </a:xfrm>
          <a:custGeom>
            <a:avLst/>
            <a:gdLst>
              <a:gd name="connsiteX0" fmla="*/ 0 w 345948"/>
              <a:gd name="connsiteY0" fmla="*/ 812800 h 812800"/>
              <a:gd name="connsiteX1" fmla="*/ 304800 w 345948"/>
              <a:gd name="connsiteY1" fmla="*/ 546100 h 812800"/>
              <a:gd name="connsiteX2" fmla="*/ 342900 w 345948"/>
              <a:gd name="connsiteY2" fmla="*/ 0 h 8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5948" h="812800">
                <a:moveTo>
                  <a:pt x="0" y="812800"/>
                </a:moveTo>
                <a:cubicBezTo>
                  <a:pt x="123825" y="747183"/>
                  <a:pt x="247650" y="681567"/>
                  <a:pt x="304800" y="546100"/>
                </a:cubicBezTo>
                <a:cubicBezTo>
                  <a:pt x="361950" y="410633"/>
                  <a:pt x="342900" y="0"/>
                  <a:pt x="342900" y="0"/>
                </a:cubicBezTo>
              </a:path>
            </a:pathLst>
          </a:custGeom>
          <a:noFill/>
          <a:ln w="44450">
            <a:solidFill>
              <a:schemeClr val="tx1"/>
            </a:solidFill>
            <a:tailEnd type="arrow" w="lg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Freeform 35"/>
          <p:cNvSpPr/>
          <p:nvPr/>
        </p:nvSpPr>
        <p:spPr>
          <a:xfrm>
            <a:off x="3003550" y="5138568"/>
            <a:ext cx="209550" cy="461739"/>
          </a:xfrm>
          <a:custGeom>
            <a:avLst/>
            <a:gdLst>
              <a:gd name="connsiteX0" fmla="*/ 0 w 345948"/>
              <a:gd name="connsiteY0" fmla="*/ 812800 h 812800"/>
              <a:gd name="connsiteX1" fmla="*/ 304800 w 345948"/>
              <a:gd name="connsiteY1" fmla="*/ 546100 h 812800"/>
              <a:gd name="connsiteX2" fmla="*/ 342900 w 345948"/>
              <a:gd name="connsiteY2" fmla="*/ 0 h 8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5948" h="812800">
                <a:moveTo>
                  <a:pt x="0" y="812800"/>
                </a:moveTo>
                <a:cubicBezTo>
                  <a:pt x="123825" y="747183"/>
                  <a:pt x="247650" y="681567"/>
                  <a:pt x="304800" y="546100"/>
                </a:cubicBezTo>
                <a:cubicBezTo>
                  <a:pt x="361950" y="410633"/>
                  <a:pt x="342900" y="0"/>
                  <a:pt x="342900" y="0"/>
                </a:cubicBezTo>
              </a:path>
            </a:pathLst>
          </a:custGeom>
          <a:noFill/>
          <a:ln w="44450">
            <a:solidFill>
              <a:schemeClr val="tx1"/>
            </a:solidFill>
            <a:tailEnd type="arrow" w="lg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Freeform 36"/>
          <p:cNvSpPr/>
          <p:nvPr/>
        </p:nvSpPr>
        <p:spPr>
          <a:xfrm>
            <a:off x="3524250" y="5151268"/>
            <a:ext cx="209550" cy="461739"/>
          </a:xfrm>
          <a:custGeom>
            <a:avLst/>
            <a:gdLst>
              <a:gd name="connsiteX0" fmla="*/ 0 w 345948"/>
              <a:gd name="connsiteY0" fmla="*/ 812800 h 812800"/>
              <a:gd name="connsiteX1" fmla="*/ 304800 w 345948"/>
              <a:gd name="connsiteY1" fmla="*/ 546100 h 812800"/>
              <a:gd name="connsiteX2" fmla="*/ 342900 w 345948"/>
              <a:gd name="connsiteY2" fmla="*/ 0 h 8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5948" h="812800">
                <a:moveTo>
                  <a:pt x="0" y="812800"/>
                </a:moveTo>
                <a:cubicBezTo>
                  <a:pt x="123825" y="747183"/>
                  <a:pt x="247650" y="681567"/>
                  <a:pt x="304800" y="546100"/>
                </a:cubicBezTo>
                <a:cubicBezTo>
                  <a:pt x="361950" y="410633"/>
                  <a:pt x="342900" y="0"/>
                  <a:pt x="342900" y="0"/>
                </a:cubicBezTo>
              </a:path>
            </a:pathLst>
          </a:custGeom>
          <a:noFill/>
          <a:ln w="44450">
            <a:solidFill>
              <a:schemeClr val="tx1"/>
            </a:solidFill>
            <a:tailEnd type="arrow" w="lg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Freeform 37"/>
          <p:cNvSpPr/>
          <p:nvPr/>
        </p:nvSpPr>
        <p:spPr>
          <a:xfrm>
            <a:off x="615950" y="5176668"/>
            <a:ext cx="209550" cy="461739"/>
          </a:xfrm>
          <a:custGeom>
            <a:avLst/>
            <a:gdLst>
              <a:gd name="connsiteX0" fmla="*/ 0 w 345948"/>
              <a:gd name="connsiteY0" fmla="*/ 812800 h 812800"/>
              <a:gd name="connsiteX1" fmla="*/ 304800 w 345948"/>
              <a:gd name="connsiteY1" fmla="*/ 546100 h 812800"/>
              <a:gd name="connsiteX2" fmla="*/ 342900 w 345948"/>
              <a:gd name="connsiteY2" fmla="*/ 0 h 8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5948" h="812800">
                <a:moveTo>
                  <a:pt x="0" y="812800"/>
                </a:moveTo>
                <a:cubicBezTo>
                  <a:pt x="123825" y="747183"/>
                  <a:pt x="247650" y="681567"/>
                  <a:pt x="304800" y="546100"/>
                </a:cubicBezTo>
                <a:cubicBezTo>
                  <a:pt x="361950" y="410633"/>
                  <a:pt x="342900" y="0"/>
                  <a:pt x="342900" y="0"/>
                </a:cubicBezTo>
              </a:path>
            </a:pathLst>
          </a:custGeom>
          <a:noFill/>
          <a:ln w="44450">
            <a:solidFill>
              <a:schemeClr val="tx1"/>
            </a:solidFill>
            <a:tailEnd type="arrow" w="lg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Freeform 38"/>
          <p:cNvSpPr/>
          <p:nvPr/>
        </p:nvSpPr>
        <p:spPr>
          <a:xfrm>
            <a:off x="5346700" y="5290968"/>
            <a:ext cx="114300" cy="386511"/>
          </a:xfrm>
          <a:custGeom>
            <a:avLst/>
            <a:gdLst>
              <a:gd name="connsiteX0" fmla="*/ 0 w 345948"/>
              <a:gd name="connsiteY0" fmla="*/ 812800 h 812800"/>
              <a:gd name="connsiteX1" fmla="*/ 304800 w 345948"/>
              <a:gd name="connsiteY1" fmla="*/ 546100 h 812800"/>
              <a:gd name="connsiteX2" fmla="*/ 342900 w 345948"/>
              <a:gd name="connsiteY2" fmla="*/ 0 h 8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5948" h="812800">
                <a:moveTo>
                  <a:pt x="0" y="812800"/>
                </a:moveTo>
                <a:cubicBezTo>
                  <a:pt x="123825" y="747183"/>
                  <a:pt x="247650" y="681567"/>
                  <a:pt x="304800" y="546100"/>
                </a:cubicBezTo>
                <a:cubicBezTo>
                  <a:pt x="361950" y="410633"/>
                  <a:pt x="342900" y="0"/>
                  <a:pt x="342900" y="0"/>
                </a:cubicBezTo>
              </a:path>
            </a:pathLst>
          </a:custGeom>
          <a:noFill/>
          <a:ln w="44450">
            <a:solidFill>
              <a:schemeClr val="tx1"/>
            </a:solidFill>
            <a:tailEnd type="arrow" w="lg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Freeform 39"/>
          <p:cNvSpPr/>
          <p:nvPr/>
        </p:nvSpPr>
        <p:spPr>
          <a:xfrm>
            <a:off x="6273800" y="5290968"/>
            <a:ext cx="114300" cy="386511"/>
          </a:xfrm>
          <a:custGeom>
            <a:avLst/>
            <a:gdLst>
              <a:gd name="connsiteX0" fmla="*/ 0 w 345948"/>
              <a:gd name="connsiteY0" fmla="*/ 812800 h 812800"/>
              <a:gd name="connsiteX1" fmla="*/ 304800 w 345948"/>
              <a:gd name="connsiteY1" fmla="*/ 546100 h 812800"/>
              <a:gd name="connsiteX2" fmla="*/ 342900 w 345948"/>
              <a:gd name="connsiteY2" fmla="*/ 0 h 8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5948" h="812800">
                <a:moveTo>
                  <a:pt x="0" y="812800"/>
                </a:moveTo>
                <a:cubicBezTo>
                  <a:pt x="123825" y="747183"/>
                  <a:pt x="247650" y="681567"/>
                  <a:pt x="304800" y="546100"/>
                </a:cubicBezTo>
                <a:cubicBezTo>
                  <a:pt x="361950" y="410633"/>
                  <a:pt x="342900" y="0"/>
                  <a:pt x="342900" y="0"/>
                </a:cubicBezTo>
              </a:path>
            </a:pathLst>
          </a:custGeom>
          <a:noFill/>
          <a:ln w="44450">
            <a:solidFill>
              <a:schemeClr val="tx1"/>
            </a:solidFill>
            <a:tailEnd type="arrow" w="lg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Freeform 40"/>
          <p:cNvSpPr/>
          <p:nvPr/>
        </p:nvSpPr>
        <p:spPr>
          <a:xfrm>
            <a:off x="6781800" y="5278268"/>
            <a:ext cx="114300" cy="386511"/>
          </a:xfrm>
          <a:custGeom>
            <a:avLst/>
            <a:gdLst>
              <a:gd name="connsiteX0" fmla="*/ 0 w 345948"/>
              <a:gd name="connsiteY0" fmla="*/ 812800 h 812800"/>
              <a:gd name="connsiteX1" fmla="*/ 304800 w 345948"/>
              <a:gd name="connsiteY1" fmla="*/ 546100 h 812800"/>
              <a:gd name="connsiteX2" fmla="*/ 342900 w 345948"/>
              <a:gd name="connsiteY2" fmla="*/ 0 h 8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5948" h="812800">
                <a:moveTo>
                  <a:pt x="0" y="812800"/>
                </a:moveTo>
                <a:cubicBezTo>
                  <a:pt x="123825" y="747183"/>
                  <a:pt x="247650" y="681567"/>
                  <a:pt x="304800" y="546100"/>
                </a:cubicBezTo>
                <a:cubicBezTo>
                  <a:pt x="361950" y="410633"/>
                  <a:pt x="342900" y="0"/>
                  <a:pt x="342900" y="0"/>
                </a:cubicBezTo>
              </a:path>
            </a:pathLst>
          </a:custGeom>
          <a:noFill/>
          <a:ln w="44450">
            <a:solidFill>
              <a:schemeClr val="tx1"/>
            </a:solidFill>
            <a:tailEnd type="arrow" w="lg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Freeform 41"/>
          <p:cNvSpPr/>
          <p:nvPr/>
        </p:nvSpPr>
        <p:spPr>
          <a:xfrm>
            <a:off x="7264400" y="5278268"/>
            <a:ext cx="114300" cy="386511"/>
          </a:xfrm>
          <a:custGeom>
            <a:avLst/>
            <a:gdLst>
              <a:gd name="connsiteX0" fmla="*/ 0 w 345948"/>
              <a:gd name="connsiteY0" fmla="*/ 812800 h 812800"/>
              <a:gd name="connsiteX1" fmla="*/ 304800 w 345948"/>
              <a:gd name="connsiteY1" fmla="*/ 546100 h 812800"/>
              <a:gd name="connsiteX2" fmla="*/ 342900 w 345948"/>
              <a:gd name="connsiteY2" fmla="*/ 0 h 8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5948" h="812800">
                <a:moveTo>
                  <a:pt x="0" y="812800"/>
                </a:moveTo>
                <a:cubicBezTo>
                  <a:pt x="123825" y="747183"/>
                  <a:pt x="247650" y="681567"/>
                  <a:pt x="304800" y="546100"/>
                </a:cubicBezTo>
                <a:cubicBezTo>
                  <a:pt x="361950" y="410633"/>
                  <a:pt x="342900" y="0"/>
                  <a:pt x="342900" y="0"/>
                </a:cubicBezTo>
              </a:path>
            </a:pathLst>
          </a:custGeom>
          <a:noFill/>
          <a:ln w="44450">
            <a:solidFill>
              <a:schemeClr val="tx1"/>
            </a:solidFill>
            <a:tailEnd type="arrow" w="lg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Freeform 42"/>
          <p:cNvSpPr/>
          <p:nvPr/>
        </p:nvSpPr>
        <p:spPr>
          <a:xfrm>
            <a:off x="7747000" y="5278268"/>
            <a:ext cx="114300" cy="386511"/>
          </a:xfrm>
          <a:custGeom>
            <a:avLst/>
            <a:gdLst>
              <a:gd name="connsiteX0" fmla="*/ 0 w 345948"/>
              <a:gd name="connsiteY0" fmla="*/ 812800 h 812800"/>
              <a:gd name="connsiteX1" fmla="*/ 304800 w 345948"/>
              <a:gd name="connsiteY1" fmla="*/ 546100 h 812800"/>
              <a:gd name="connsiteX2" fmla="*/ 342900 w 345948"/>
              <a:gd name="connsiteY2" fmla="*/ 0 h 8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5948" h="812800">
                <a:moveTo>
                  <a:pt x="0" y="812800"/>
                </a:moveTo>
                <a:cubicBezTo>
                  <a:pt x="123825" y="747183"/>
                  <a:pt x="247650" y="681567"/>
                  <a:pt x="304800" y="546100"/>
                </a:cubicBezTo>
                <a:cubicBezTo>
                  <a:pt x="361950" y="410633"/>
                  <a:pt x="342900" y="0"/>
                  <a:pt x="342900" y="0"/>
                </a:cubicBezTo>
              </a:path>
            </a:pathLst>
          </a:custGeom>
          <a:noFill/>
          <a:ln w="44450">
            <a:solidFill>
              <a:schemeClr val="tx1"/>
            </a:solidFill>
            <a:tailEnd type="arrow" w="lg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Freeform 43"/>
          <p:cNvSpPr/>
          <p:nvPr/>
        </p:nvSpPr>
        <p:spPr>
          <a:xfrm>
            <a:off x="2063750" y="5151268"/>
            <a:ext cx="209550" cy="461739"/>
          </a:xfrm>
          <a:custGeom>
            <a:avLst/>
            <a:gdLst>
              <a:gd name="connsiteX0" fmla="*/ 0 w 345948"/>
              <a:gd name="connsiteY0" fmla="*/ 812800 h 812800"/>
              <a:gd name="connsiteX1" fmla="*/ 304800 w 345948"/>
              <a:gd name="connsiteY1" fmla="*/ 546100 h 812800"/>
              <a:gd name="connsiteX2" fmla="*/ 342900 w 345948"/>
              <a:gd name="connsiteY2" fmla="*/ 0 h 8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5948" h="812800">
                <a:moveTo>
                  <a:pt x="0" y="812800"/>
                </a:moveTo>
                <a:cubicBezTo>
                  <a:pt x="123825" y="747183"/>
                  <a:pt x="247650" y="681567"/>
                  <a:pt x="304800" y="546100"/>
                </a:cubicBezTo>
                <a:cubicBezTo>
                  <a:pt x="361950" y="410633"/>
                  <a:pt x="342900" y="0"/>
                  <a:pt x="342900" y="0"/>
                </a:cubicBezTo>
              </a:path>
            </a:pathLst>
          </a:custGeom>
          <a:noFill/>
          <a:ln w="44450">
            <a:solidFill>
              <a:schemeClr val="tx1"/>
            </a:solidFill>
            <a:tailEnd type="arrow" w="lg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Freeform 44"/>
          <p:cNvSpPr/>
          <p:nvPr/>
        </p:nvSpPr>
        <p:spPr>
          <a:xfrm>
            <a:off x="4006850" y="5163968"/>
            <a:ext cx="209550" cy="461739"/>
          </a:xfrm>
          <a:custGeom>
            <a:avLst/>
            <a:gdLst>
              <a:gd name="connsiteX0" fmla="*/ 0 w 345948"/>
              <a:gd name="connsiteY0" fmla="*/ 812800 h 812800"/>
              <a:gd name="connsiteX1" fmla="*/ 304800 w 345948"/>
              <a:gd name="connsiteY1" fmla="*/ 546100 h 812800"/>
              <a:gd name="connsiteX2" fmla="*/ 342900 w 345948"/>
              <a:gd name="connsiteY2" fmla="*/ 0 h 8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5948" h="812800">
                <a:moveTo>
                  <a:pt x="0" y="812800"/>
                </a:moveTo>
                <a:cubicBezTo>
                  <a:pt x="123825" y="747183"/>
                  <a:pt x="247650" y="681567"/>
                  <a:pt x="304800" y="546100"/>
                </a:cubicBezTo>
                <a:cubicBezTo>
                  <a:pt x="361950" y="410633"/>
                  <a:pt x="342900" y="0"/>
                  <a:pt x="342900" y="0"/>
                </a:cubicBezTo>
              </a:path>
            </a:pathLst>
          </a:custGeom>
          <a:noFill/>
          <a:ln w="44450">
            <a:solidFill>
              <a:schemeClr val="tx1"/>
            </a:solidFill>
            <a:tailEnd type="arrow" w="lg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Freeform 45"/>
          <p:cNvSpPr/>
          <p:nvPr/>
        </p:nvSpPr>
        <p:spPr>
          <a:xfrm>
            <a:off x="8242300" y="5278268"/>
            <a:ext cx="114300" cy="386511"/>
          </a:xfrm>
          <a:custGeom>
            <a:avLst/>
            <a:gdLst>
              <a:gd name="connsiteX0" fmla="*/ 0 w 345948"/>
              <a:gd name="connsiteY0" fmla="*/ 812800 h 812800"/>
              <a:gd name="connsiteX1" fmla="*/ 304800 w 345948"/>
              <a:gd name="connsiteY1" fmla="*/ 546100 h 812800"/>
              <a:gd name="connsiteX2" fmla="*/ 342900 w 345948"/>
              <a:gd name="connsiteY2" fmla="*/ 0 h 8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5948" h="812800">
                <a:moveTo>
                  <a:pt x="0" y="812800"/>
                </a:moveTo>
                <a:cubicBezTo>
                  <a:pt x="123825" y="747183"/>
                  <a:pt x="247650" y="681567"/>
                  <a:pt x="304800" y="546100"/>
                </a:cubicBezTo>
                <a:cubicBezTo>
                  <a:pt x="361950" y="410633"/>
                  <a:pt x="342900" y="0"/>
                  <a:pt x="342900" y="0"/>
                </a:cubicBezTo>
              </a:path>
            </a:pathLst>
          </a:custGeom>
          <a:noFill/>
          <a:ln w="44450">
            <a:solidFill>
              <a:schemeClr val="tx1"/>
            </a:solidFill>
            <a:tailEnd type="arrow" w="lg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Freeform 46"/>
          <p:cNvSpPr/>
          <p:nvPr/>
        </p:nvSpPr>
        <p:spPr>
          <a:xfrm>
            <a:off x="8712200" y="5278268"/>
            <a:ext cx="114300" cy="386511"/>
          </a:xfrm>
          <a:custGeom>
            <a:avLst/>
            <a:gdLst>
              <a:gd name="connsiteX0" fmla="*/ 0 w 345948"/>
              <a:gd name="connsiteY0" fmla="*/ 812800 h 812800"/>
              <a:gd name="connsiteX1" fmla="*/ 304800 w 345948"/>
              <a:gd name="connsiteY1" fmla="*/ 546100 h 812800"/>
              <a:gd name="connsiteX2" fmla="*/ 342900 w 345948"/>
              <a:gd name="connsiteY2" fmla="*/ 0 h 8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5948" h="812800">
                <a:moveTo>
                  <a:pt x="0" y="812800"/>
                </a:moveTo>
                <a:cubicBezTo>
                  <a:pt x="123825" y="747183"/>
                  <a:pt x="247650" y="681567"/>
                  <a:pt x="304800" y="546100"/>
                </a:cubicBezTo>
                <a:cubicBezTo>
                  <a:pt x="361950" y="410633"/>
                  <a:pt x="342900" y="0"/>
                  <a:pt x="342900" y="0"/>
                </a:cubicBezTo>
              </a:path>
            </a:pathLst>
          </a:custGeom>
          <a:noFill/>
          <a:ln w="44450">
            <a:solidFill>
              <a:schemeClr val="tx1"/>
            </a:solidFill>
            <a:tailEnd type="arrow" w="lg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/>
          <p:cNvGrpSpPr/>
          <p:nvPr/>
        </p:nvGrpSpPr>
        <p:grpSpPr>
          <a:xfrm>
            <a:off x="1935287" y="2108046"/>
            <a:ext cx="7131896" cy="4161081"/>
            <a:chOff x="1868107" y="2108046"/>
            <a:chExt cx="7199076" cy="4161081"/>
          </a:xfrm>
        </p:grpSpPr>
        <p:sp>
          <p:nvSpPr>
            <p:cNvPr id="8" name="Freeform 7"/>
            <p:cNvSpPr/>
            <p:nvPr/>
          </p:nvSpPr>
          <p:spPr>
            <a:xfrm>
              <a:off x="1868107" y="2572502"/>
              <a:ext cx="2799576" cy="3696625"/>
            </a:xfrm>
            <a:custGeom>
              <a:avLst/>
              <a:gdLst>
                <a:gd name="connsiteX0" fmla="*/ 928262 w 2914235"/>
                <a:gd name="connsiteY0" fmla="*/ 170698 h 3696625"/>
                <a:gd name="connsiteX1" fmla="*/ 153562 w 2914235"/>
                <a:gd name="connsiteY1" fmla="*/ 754898 h 3696625"/>
                <a:gd name="connsiteX2" fmla="*/ 140862 w 2914235"/>
                <a:gd name="connsiteY2" fmla="*/ 2075698 h 3696625"/>
                <a:gd name="connsiteX3" fmla="*/ 115462 w 2914235"/>
                <a:gd name="connsiteY3" fmla="*/ 3371098 h 3696625"/>
                <a:gd name="connsiteX4" fmla="*/ 1766462 w 2914235"/>
                <a:gd name="connsiteY4" fmla="*/ 3675898 h 3696625"/>
                <a:gd name="connsiteX5" fmla="*/ 2871362 w 2914235"/>
                <a:gd name="connsiteY5" fmla="*/ 2951998 h 3696625"/>
                <a:gd name="connsiteX6" fmla="*/ 2566562 w 2914235"/>
                <a:gd name="connsiteY6" fmla="*/ 361198 h 3696625"/>
                <a:gd name="connsiteX7" fmla="*/ 1436262 w 2914235"/>
                <a:gd name="connsiteY7" fmla="*/ 5598 h 3696625"/>
                <a:gd name="connsiteX8" fmla="*/ 864762 w 2914235"/>
                <a:gd name="connsiteY8" fmla="*/ 145298 h 3696625"/>
                <a:gd name="connsiteX9" fmla="*/ 928262 w 2914235"/>
                <a:gd name="connsiteY9" fmla="*/ 170698 h 3696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14235" h="3696625">
                  <a:moveTo>
                    <a:pt x="928262" y="170698"/>
                  </a:moveTo>
                  <a:cubicBezTo>
                    <a:pt x="809729" y="272298"/>
                    <a:pt x="284795" y="437398"/>
                    <a:pt x="153562" y="754898"/>
                  </a:cubicBezTo>
                  <a:cubicBezTo>
                    <a:pt x="22329" y="1072398"/>
                    <a:pt x="147212" y="1639665"/>
                    <a:pt x="140862" y="2075698"/>
                  </a:cubicBezTo>
                  <a:cubicBezTo>
                    <a:pt x="134512" y="2511731"/>
                    <a:pt x="-155471" y="3104398"/>
                    <a:pt x="115462" y="3371098"/>
                  </a:cubicBezTo>
                  <a:cubicBezTo>
                    <a:pt x="386395" y="3637798"/>
                    <a:pt x="1307145" y="3745748"/>
                    <a:pt x="1766462" y="3675898"/>
                  </a:cubicBezTo>
                  <a:cubicBezTo>
                    <a:pt x="2225779" y="3606048"/>
                    <a:pt x="2738012" y="3504448"/>
                    <a:pt x="2871362" y="2951998"/>
                  </a:cubicBezTo>
                  <a:cubicBezTo>
                    <a:pt x="3004712" y="2399548"/>
                    <a:pt x="2805745" y="852265"/>
                    <a:pt x="2566562" y="361198"/>
                  </a:cubicBezTo>
                  <a:cubicBezTo>
                    <a:pt x="2327379" y="-129869"/>
                    <a:pt x="1719895" y="41581"/>
                    <a:pt x="1436262" y="5598"/>
                  </a:cubicBezTo>
                  <a:cubicBezTo>
                    <a:pt x="1152629" y="-30385"/>
                    <a:pt x="949429" y="117781"/>
                    <a:pt x="864762" y="145298"/>
                  </a:cubicBezTo>
                  <a:cubicBezTo>
                    <a:pt x="780095" y="172815"/>
                    <a:pt x="1046795" y="69098"/>
                    <a:pt x="928262" y="170698"/>
                  </a:cubicBezTo>
                  <a:close/>
                </a:path>
              </a:pathLst>
            </a:custGeom>
            <a:noFill/>
            <a:ln w="444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Freeform 8"/>
            <p:cNvSpPr/>
            <p:nvPr/>
          </p:nvSpPr>
          <p:spPr>
            <a:xfrm>
              <a:off x="6478207" y="2703061"/>
              <a:ext cx="2588976" cy="3481848"/>
            </a:xfrm>
            <a:custGeom>
              <a:avLst/>
              <a:gdLst>
                <a:gd name="connsiteX0" fmla="*/ 1179894 w 2728823"/>
                <a:gd name="connsiteY0" fmla="*/ 27439 h 3481848"/>
                <a:gd name="connsiteX1" fmla="*/ 392494 w 2728823"/>
                <a:gd name="connsiteY1" fmla="*/ 294139 h 3481848"/>
                <a:gd name="connsiteX2" fmla="*/ 11494 w 2728823"/>
                <a:gd name="connsiteY2" fmla="*/ 891039 h 3481848"/>
                <a:gd name="connsiteX3" fmla="*/ 100394 w 2728823"/>
                <a:gd name="connsiteY3" fmla="*/ 2376939 h 3481848"/>
                <a:gd name="connsiteX4" fmla="*/ 113094 w 2728823"/>
                <a:gd name="connsiteY4" fmla="*/ 3367539 h 3481848"/>
                <a:gd name="connsiteX5" fmla="*/ 1446594 w 2728823"/>
                <a:gd name="connsiteY5" fmla="*/ 3456439 h 3481848"/>
                <a:gd name="connsiteX6" fmla="*/ 2513394 w 2728823"/>
                <a:gd name="connsiteY6" fmla="*/ 3329439 h 3481848"/>
                <a:gd name="connsiteX7" fmla="*/ 2691194 w 2728823"/>
                <a:gd name="connsiteY7" fmla="*/ 2872239 h 3481848"/>
                <a:gd name="connsiteX8" fmla="*/ 2716594 w 2728823"/>
                <a:gd name="connsiteY8" fmla="*/ 1614939 h 3481848"/>
                <a:gd name="connsiteX9" fmla="*/ 2538794 w 2728823"/>
                <a:gd name="connsiteY9" fmla="*/ 192539 h 3481848"/>
                <a:gd name="connsiteX10" fmla="*/ 1179894 w 2728823"/>
                <a:gd name="connsiteY10" fmla="*/ 27439 h 3481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728823" h="3481848">
                  <a:moveTo>
                    <a:pt x="1179894" y="27439"/>
                  </a:moveTo>
                  <a:cubicBezTo>
                    <a:pt x="822177" y="44372"/>
                    <a:pt x="587227" y="150206"/>
                    <a:pt x="392494" y="294139"/>
                  </a:cubicBezTo>
                  <a:cubicBezTo>
                    <a:pt x="197761" y="438072"/>
                    <a:pt x="60177" y="543906"/>
                    <a:pt x="11494" y="891039"/>
                  </a:cubicBezTo>
                  <a:cubicBezTo>
                    <a:pt x="-37189" y="1238172"/>
                    <a:pt x="83461" y="1964189"/>
                    <a:pt x="100394" y="2376939"/>
                  </a:cubicBezTo>
                  <a:cubicBezTo>
                    <a:pt x="117327" y="2789689"/>
                    <a:pt x="-111273" y="3187622"/>
                    <a:pt x="113094" y="3367539"/>
                  </a:cubicBezTo>
                  <a:cubicBezTo>
                    <a:pt x="337461" y="3547456"/>
                    <a:pt x="1046544" y="3462789"/>
                    <a:pt x="1446594" y="3456439"/>
                  </a:cubicBezTo>
                  <a:cubicBezTo>
                    <a:pt x="1846644" y="3450089"/>
                    <a:pt x="2305961" y="3426806"/>
                    <a:pt x="2513394" y="3329439"/>
                  </a:cubicBezTo>
                  <a:cubicBezTo>
                    <a:pt x="2720827" y="3232072"/>
                    <a:pt x="2657327" y="3157989"/>
                    <a:pt x="2691194" y="2872239"/>
                  </a:cubicBezTo>
                  <a:cubicBezTo>
                    <a:pt x="2725061" y="2586489"/>
                    <a:pt x="2741994" y="2061556"/>
                    <a:pt x="2716594" y="1614939"/>
                  </a:cubicBezTo>
                  <a:cubicBezTo>
                    <a:pt x="2691194" y="1168322"/>
                    <a:pt x="2797027" y="463472"/>
                    <a:pt x="2538794" y="192539"/>
                  </a:cubicBezTo>
                  <a:cubicBezTo>
                    <a:pt x="2280561" y="-78394"/>
                    <a:pt x="1537611" y="10506"/>
                    <a:pt x="1179894" y="27439"/>
                  </a:cubicBezTo>
                  <a:close/>
                </a:path>
              </a:pathLst>
            </a:custGeom>
            <a:noFill/>
            <a:ln w="444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Freeform 9"/>
            <p:cNvSpPr/>
            <p:nvPr/>
          </p:nvSpPr>
          <p:spPr>
            <a:xfrm>
              <a:off x="4241800" y="2108046"/>
              <a:ext cx="2908300" cy="724054"/>
            </a:xfrm>
            <a:custGeom>
              <a:avLst/>
              <a:gdLst>
                <a:gd name="connsiteX0" fmla="*/ 0 w 2908300"/>
                <a:gd name="connsiteY0" fmla="*/ 673254 h 724054"/>
                <a:gd name="connsiteX1" fmla="*/ 1219200 w 2908300"/>
                <a:gd name="connsiteY1" fmla="*/ 154 h 724054"/>
                <a:gd name="connsiteX2" fmla="*/ 2908300 w 2908300"/>
                <a:gd name="connsiteY2" fmla="*/ 724054 h 724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908300" h="724054">
                  <a:moveTo>
                    <a:pt x="0" y="673254"/>
                  </a:moveTo>
                  <a:cubicBezTo>
                    <a:pt x="367241" y="332470"/>
                    <a:pt x="734483" y="-8313"/>
                    <a:pt x="1219200" y="154"/>
                  </a:cubicBezTo>
                  <a:cubicBezTo>
                    <a:pt x="1703917" y="8621"/>
                    <a:pt x="2908300" y="724054"/>
                    <a:pt x="2908300" y="724054"/>
                  </a:cubicBezTo>
                </a:path>
              </a:pathLst>
            </a:custGeom>
            <a:noFill/>
            <a:ln w="5778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457199" y="3846392"/>
            <a:ext cx="6137205" cy="2890128"/>
            <a:chOff x="457199" y="3846392"/>
            <a:chExt cx="6137205" cy="2890128"/>
          </a:xfrm>
        </p:grpSpPr>
        <p:sp>
          <p:nvSpPr>
            <p:cNvPr id="50" name="Freeform 49"/>
            <p:cNvSpPr/>
            <p:nvPr/>
          </p:nvSpPr>
          <p:spPr>
            <a:xfrm>
              <a:off x="457199" y="3846392"/>
              <a:ext cx="1603305" cy="2189303"/>
            </a:xfrm>
            <a:custGeom>
              <a:avLst/>
              <a:gdLst>
                <a:gd name="connsiteX0" fmla="*/ 632235 w 1892639"/>
                <a:gd name="connsiteY0" fmla="*/ 1708 h 2189303"/>
                <a:gd name="connsiteX1" fmla="*/ 60735 w 1892639"/>
                <a:gd name="connsiteY1" fmla="*/ 281108 h 2189303"/>
                <a:gd name="connsiteX2" fmla="*/ 48035 w 1892639"/>
                <a:gd name="connsiteY2" fmla="*/ 1208208 h 2189303"/>
                <a:gd name="connsiteX3" fmla="*/ 340135 w 1892639"/>
                <a:gd name="connsiteY3" fmla="*/ 2135308 h 2189303"/>
                <a:gd name="connsiteX4" fmla="*/ 1305335 w 1892639"/>
                <a:gd name="connsiteY4" fmla="*/ 2059108 h 2189303"/>
                <a:gd name="connsiteX5" fmla="*/ 1838735 w 1892639"/>
                <a:gd name="connsiteY5" fmla="*/ 1894008 h 2189303"/>
                <a:gd name="connsiteX6" fmla="*/ 1851435 w 1892639"/>
                <a:gd name="connsiteY6" fmla="*/ 979608 h 2189303"/>
                <a:gd name="connsiteX7" fmla="*/ 1635535 w 1892639"/>
                <a:gd name="connsiteY7" fmla="*/ 204908 h 2189303"/>
                <a:gd name="connsiteX8" fmla="*/ 632235 w 1892639"/>
                <a:gd name="connsiteY8" fmla="*/ 1708 h 2189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92639" h="2189303">
                  <a:moveTo>
                    <a:pt x="632235" y="1708"/>
                  </a:moveTo>
                  <a:cubicBezTo>
                    <a:pt x="369768" y="14408"/>
                    <a:pt x="158102" y="80025"/>
                    <a:pt x="60735" y="281108"/>
                  </a:cubicBezTo>
                  <a:cubicBezTo>
                    <a:pt x="-36632" y="482191"/>
                    <a:pt x="1468" y="899175"/>
                    <a:pt x="48035" y="1208208"/>
                  </a:cubicBezTo>
                  <a:cubicBezTo>
                    <a:pt x="94602" y="1517241"/>
                    <a:pt x="130585" y="1993491"/>
                    <a:pt x="340135" y="2135308"/>
                  </a:cubicBezTo>
                  <a:cubicBezTo>
                    <a:pt x="549685" y="2277125"/>
                    <a:pt x="1055568" y="2099325"/>
                    <a:pt x="1305335" y="2059108"/>
                  </a:cubicBezTo>
                  <a:cubicBezTo>
                    <a:pt x="1555102" y="2018891"/>
                    <a:pt x="1747718" y="2073925"/>
                    <a:pt x="1838735" y="1894008"/>
                  </a:cubicBezTo>
                  <a:cubicBezTo>
                    <a:pt x="1929752" y="1714091"/>
                    <a:pt x="1885302" y="1261125"/>
                    <a:pt x="1851435" y="979608"/>
                  </a:cubicBezTo>
                  <a:cubicBezTo>
                    <a:pt x="1817568" y="698091"/>
                    <a:pt x="1840852" y="363658"/>
                    <a:pt x="1635535" y="204908"/>
                  </a:cubicBezTo>
                  <a:cubicBezTo>
                    <a:pt x="1430218" y="46158"/>
                    <a:pt x="894702" y="-10992"/>
                    <a:pt x="632235" y="1708"/>
                  </a:cubicBezTo>
                  <a:close/>
                </a:path>
              </a:pathLst>
            </a:custGeom>
            <a:noFill/>
            <a:ln w="44450"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4991099" y="3973392"/>
              <a:ext cx="1603305" cy="2189303"/>
            </a:xfrm>
            <a:custGeom>
              <a:avLst/>
              <a:gdLst>
                <a:gd name="connsiteX0" fmla="*/ 632235 w 1892639"/>
                <a:gd name="connsiteY0" fmla="*/ 1708 h 2189303"/>
                <a:gd name="connsiteX1" fmla="*/ 60735 w 1892639"/>
                <a:gd name="connsiteY1" fmla="*/ 281108 h 2189303"/>
                <a:gd name="connsiteX2" fmla="*/ 48035 w 1892639"/>
                <a:gd name="connsiteY2" fmla="*/ 1208208 h 2189303"/>
                <a:gd name="connsiteX3" fmla="*/ 340135 w 1892639"/>
                <a:gd name="connsiteY3" fmla="*/ 2135308 h 2189303"/>
                <a:gd name="connsiteX4" fmla="*/ 1305335 w 1892639"/>
                <a:gd name="connsiteY4" fmla="*/ 2059108 h 2189303"/>
                <a:gd name="connsiteX5" fmla="*/ 1838735 w 1892639"/>
                <a:gd name="connsiteY5" fmla="*/ 1894008 h 2189303"/>
                <a:gd name="connsiteX6" fmla="*/ 1851435 w 1892639"/>
                <a:gd name="connsiteY6" fmla="*/ 979608 h 2189303"/>
                <a:gd name="connsiteX7" fmla="*/ 1635535 w 1892639"/>
                <a:gd name="connsiteY7" fmla="*/ 204908 h 2189303"/>
                <a:gd name="connsiteX8" fmla="*/ 632235 w 1892639"/>
                <a:gd name="connsiteY8" fmla="*/ 1708 h 2189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92639" h="2189303">
                  <a:moveTo>
                    <a:pt x="632235" y="1708"/>
                  </a:moveTo>
                  <a:cubicBezTo>
                    <a:pt x="369768" y="14408"/>
                    <a:pt x="158102" y="80025"/>
                    <a:pt x="60735" y="281108"/>
                  </a:cubicBezTo>
                  <a:cubicBezTo>
                    <a:pt x="-36632" y="482191"/>
                    <a:pt x="1468" y="899175"/>
                    <a:pt x="48035" y="1208208"/>
                  </a:cubicBezTo>
                  <a:cubicBezTo>
                    <a:pt x="94602" y="1517241"/>
                    <a:pt x="130585" y="1993491"/>
                    <a:pt x="340135" y="2135308"/>
                  </a:cubicBezTo>
                  <a:cubicBezTo>
                    <a:pt x="549685" y="2277125"/>
                    <a:pt x="1055568" y="2099325"/>
                    <a:pt x="1305335" y="2059108"/>
                  </a:cubicBezTo>
                  <a:cubicBezTo>
                    <a:pt x="1555102" y="2018891"/>
                    <a:pt x="1747718" y="2073925"/>
                    <a:pt x="1838735" y="1894008"/>
                  </a:cubicBezTo>
                  <a:cubicBezTo>
                    <a:pt x="1929752" y="1714091"/>
                    <a:pt x="1885302" y="1261125"/>
                    <a:pt x="1851435" y="979608"/>
                  </a:cubicBezTo>
                  <a:cubicBezTo>
                    <a:pt x="1817568" y="698091"/>
                    <a:pt x="1840852" y="363658"/>
                    <a:pt x="1635535" y="204908"/>
                  </a:cubicBezTo>
                  <a:cubicBezTo>
                    <a:pt x="1430218" y="46158"/>
                    <a:pt x="894702" y="-10992"/>
                    <a:pt x="632235" y="1708"/>
                  </a:cubicBezTo>
                  <a:close/>
                </a:path>
              </a:pathLst>
            </a:custGeom>
            <a:noFill/>
            <a:ln w="44450"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1574800" y="5918200"/>
              <a:ext cx="3860800" cy="818320"/>
            </a:xfrm>
            <a:custGeom>
              <a:avLst/>
              <a:gdLst>
                <a:gd name="connsiteX0" fmla="*/ 0 w 3860800"/>
                <a:gd name="connsiteY0" fmla="*/ 0 h 818320"/>
                <a:gd name="connsiteX1" fmla="*/ 1308100 w 3860800"/>
                <a:gd name="connsiteY1" fmla="*/ 609600 h 818320"/>
                <a:gd name="connsiteX2" fmla="*/ 2857500 w 3860800"/>
                <a:gd name="connsiteY2" fmla="*/ 800100 h 818320"/>
                <a:gd name="connsiteX3" fmla="*/ 3860800 w 3860800"/>
                <a:gd name="connsiteY3" fmla="*/ 215900 h 818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60800" h="818320">
                  <a:moveTo>
                    <a:pt x="0" y="0"/>
                  </a:moveTo>
                  <a:cubicBezTo>
                    <a:pt x="415925" y="238125"/>
                    <a:pt x="831850" y="476250"/>
                    <a:pt x="1308100" y="609600"/>
                  </a:cubicBezTo>
                  <a:cubicBezTo>
                    <a:pt x="1784350" y="742950"/>
                    <a:pt x="2432050" y="865717"/>
                    <a:pt x="2857500" y="800100"/>
                  </a:cubicBezTo>
                  <a:cubicBezTo>
                    <a:pt x="3282950" y="734483"/>
                    <a:pt x="3860800" y="215900"/>
                    <a:pt x="3860800" y="215900"/>
                  </a:cubicBezTo>
                </a:path>
              </a:pathLst>
            </a:custGeom>
            <a:noFill/>
            <a:ln w="571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4" name="TextBox 53"/>
          <p:cNvSpPr txBox="1"/>
          <p:nvPr/>
        </p:nvSpPr>
        <p:spPr>
          <a:xfrm>
            <a:off x="9575800" y="37592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pSp>
        <p:nvGrpSpPr>
          <p:cNvPr id="48" name="Group 47"/>
          <p:cNvGrpSpPr/>
          <p:nvPr/>
        </p:nvGrpSpPr>
        <p:grpSpPr>
          <a:xfrm>
            <a:off x="6713317" y="26525"/>
            <a:ext cx="2419108" cy="1397156"/>
            <a:chOff x="1457629" y="1919179"/>
            <a:chExt cx="4756888" cy="3345211"/>
          </a:xfrm>
        </p:grpSpPr>
        <p:sp>
          <p:nvSpPr>
            <p:cNvPr id="49" name="Freeform 48"/>
            <p:cNvSpPr/>
            <p:nvPr/>
          </p:nvSpPr>
          <p:spPr>
            <a:xfrm>
              <a:off x="1457629" y="1919179"/>
              <a:ext cx="4756888" cy="1037865"/>
            </a:xfrm>
            <a:custGeom>
              <a:avLst/>
              <a:gdLst>
                <a:gd name="connsiteX0" fmla="*/ 0 w 4756888"/>
                <a:gd name="connsiteY0" fmla="*/ 0 h 1037862"/>
                <a:gd name="connsiteX1" fmla="*/ 4237957 w 4756888"/>
                <a:gd name="connsiteY1" fmla="*/ 0 h 1037862"/>
                <a:gd name="connsiteX2" fmla="*/ 4756888 w 4756888"/>
                <a:gd name="connsiteY2" fmla="*/ 518931 h 1037862"/>
                <a:gd name="connsiteX3" fmla="*/ 4237957 w 4756888"/>
                <a:gd name="connsiteY3" fmla="*/ 1037862 h 1037862"/>
                <a:gd name="connsiteX4" fmla="*/ 0 w 4756888"/>
                <a:gd name="connsiteY4" fmla="*/ 1037862 h 1037862"/>
                <a:gd name="connsiteX5" fmla="*/ 0 w 4756888"/>
                <a:gd name="connsiteY5" fmla="*/ 0 h 10378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756888" h="1037862">
                  <a:moveTo>
                    <a:pt x="4756888" y="1037861"/>
                  </a:moveTo>
                  <a:lnTo>
                    <a:pt x="518931" y="1037861"/>
                  </a:lnTo>
                  <a:lnTo>
                    <a:pt x="0" y="518931"/>
                  </a:lnTo>
                  <a:lnTo>
                    <a:pt x="518931" y="1"/>
                  </a:lnTo>
                  <a:lnTo>
                    <a:pt x="4756888" y="1"/>
                  </a:lnTo>
                  <a:lnTo>
                    <a:pt x="4756888" y="1037861"/>
                  </a:lnTo>
                  <a:close/>
                </a:path>
              </a:pathLst>
            </a:custGeom>
            <a:solidFill>
              <a:srgbClr val="FFC000"/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17134" tIns="133351" rIns="248920" bIns="133350" numCol="1" spcCol="1270" anchor="ctr" anchorCtr="0">
              <a:noAutofit/>
            </a:bodyPr>
            <a:lstStyle/>
            <a:p>
              <a:pPr lvl="0" algn="ctr" defTabSz="1555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500" b="1" kern="1200" dirty="0" smtClean="0">
                  <a:solidFill>
                    <a:schemeClr val="tx1"/>
                  </a:solidFill>
                </a:rPr>
                <a:t>Two-half Comparison</a:t>
              </a:r>
              <a:endParaRPr lang="en-US" sz="1500" b="1" kern="1200" dirty="0">
                <a:solidFill>
                  <a:schemeClr val="tx1"/>
                </a:solidFill>
              </a:endParaRPr>
            </a:p>
          </p:txBody>
        </p:sp>
        <p:sp>
          <p:nvSpPr>
            <p:cNvPr id="55" name="Freeform 54"/>
            <p:cNvSpPr/>
            <p:nvPr/>
          </p:nvSpPr>
          <p:spPr>
            <a:xfrm rot="21600000">
              <a:off x="1457629" y="3100567"/>
              <a:ext cx="4756888" cy="1037863"/>
            </a:xfrm>
            <a:custGeom>
              <a:avLst/>
              <a:gdLst>
                <a:gd name="connsiteX0" fmla="*/ 0 w 4756888"/>
                <a:gd name="connsiteY0" fmla="*/ 0 h 1037862"/>
                <a:gd name="connsiteX1" fmla="*/ 4237957 w 4756888"/>
                <a:gd name="connsiteY1" fmla="*/ 0 h 1037862"/>
                <a:gd name="connsiteX2" fmla="*/ 4756888 w 4756888"/>
                <a:gd name="connsiteY2" fmla="*/ 518931 h 1037862"/>
                <a:gd name="connsiteX3" fmla="*/ 4237957 w 4756888"/>
                <a:gd name="connsiteY3" fmla="*/ 1037862 h 1037862"/>
                <a:gd name="connsiteX4" fmla="*/ 0 w 4756888"/>
                <a:gd name="connsiteY4" fmla="*/ 1037862 h 1037862"/>
                <a:gd name="connsiteX5" fmla="*/ 0 w 4756888"/>
                <a:gd name="connsiteY5" fmla="*/ 0 h 10378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756888" h="1037862">
                  <a:moveTo>
                    <a:pt x="4756888" y="1037861"/>
                  </a:moveTo>
                  <a:lnTo>
                    <a:pt x="518931" y="1037861"/>
                  </a:lnTo>
                  <a:lnTo>
                    <a:pt x="0" y="518931"/>
                  </a:lnTo>
                  <a:lnTo>
                    <a:pt x="518931" y="1"/>
                  </a:lnTo>
                  <a:lnTo>
                    <a:pt x="4756888" y="1"/>
                  </a:lnTo>
                  <a:lnTo>
                    <a:pt x="4756888" y="1037861"/>
                  </a:lnTo>
                  <a:close/>
                </a:path>
              </a:pathLst>
            </a:cu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17134" tIns="133351" rIns="248920" bIns="133350" numCol="1" spcCol="1270" anchor="ctr" anchorCtr="0">
              <a:noAutofit/>
            </a:bodyPr>
            <a:lstStyle/>
            <a:p>
              <a:pPr lvl="0" algn="ctr" defTabSz="1555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500" b="1" kern="1200" dirty="0" smtClean="0">
                  <a:solidFill>
                    <a:schemeClr val="tx1"/>
                  </a:solidFill>
                </a:rPr>
                <a:t>Region Segment</a:t>
              </a:r>
              <a:endParaRPr lang="en-US" sz="1500" b="1" kern="1200" dirty="0">
                <a:solidFill>
                  <a:schemeClr val="tx1"/>
                </a:solidFill>
              </a:endParaRPr>
            </a:p>
          </p:txBody>
        </p:sp>
        <p:sp>
          <p:nvSpPr>
            <p:cNvPr id="56" name="Freeform 55"/>
            <p:cNvSpPr/>
            <p:nvPr/>
          </p:nvSpPr>
          <p:spPr>
            <a:xfrm>
              <a:off x="1457629" y="4226528"/>
              <a:ext cx="4756888" cy="1037862"/>
            </a:xfrm>
            <a:custGeom>
              <a:avLst/>
              <a:gdLst>
                <a:gd name="connsiteX0" fmla="*/ 0 w 4756888"/>
                <a:gd name="connsiteY0" fmla="*/ 0 h 1037862"/>
                <a:gd name="connsiteX1" fmla="*/ 4237957 w 4756888"/>
                <a:gd name="connsiteY1" fmla="*/ 0 h 1037862"/>
                <a:gd name="connsiteX2" fmla="*/ 4756888 w 4756888"/>
                <a:gd name="connsiteY2" fmla="*/ 518931 h 1037862"/>
                <a:gd name="connsiteX3" fmla="*/ 4237957 w 4756888"/>
                <a:gd name="connsiteY3" fmla="*/ 1037862 h 1037862"/>
                <a:gd name="connsiteX4" fmla="*/ 0 w 4756888"/>
                <a:gd name="connsiteY4" fmla="*/ 1037862 h 1037862"/>
                <a:gd name="connsiteX5" fmla="*/ 0 w 4756888"/>
                <a:gd name="connsiteY5" fmla="*/ 0 h 10378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756888" h="1037862">
                  <a:moveTo>
                    <a:pt x="4756888" y="1037861"/>
                  </a:moveTo>
                  <a:lnTo>
                    <a:pt x="518931" y="1037861"/>
                  </a:lnTo>
                  <a:lnTo>
                    <a:pt x="0" y="518931"/>
                  </a:lnTo>
                  <a:lnTo>
                    <a:pt x="518931" y="1"/>
                  </a:lnTo>
                  <a:lnTo>
                    <a:pt x="4756888" y="1"/>
                  </a:lnTo>
                  <a:lnTo>
                    <a:pt x="4756888" y="1037861"/>
                  </a:lnTo>
                  <a:close/>
                </a:path>
              </a:pathLst>
            </a:cu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17134" tIns="133351" rIns="248920" bIns="133350" numCol="1" spcCol="1270" anchor="ctr" anchorCtr="0">
              <a:noAutofit/>
            </a:bodyPr>
            <a:lstStyle/>
            <a:p>
              <a:pPr lvl="0" algn="ctr" defTabSz="1555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500" b="1" kern="1200" dirty="0" smtClean="0">
                  <a:solidFill>
                    <a:schemeClr val="tx1"/>
                  </a:solidFill>
                </a:rPr>
                <a:t>Trend</a:t>
              </a:r>
              <a:r>
                <a:rPr lang="en-US" sz="1500" b="1" kern="1200" baseline="0" dirty="0" smtClean="0">
                  <a:solidFill>
                    <a:schemeClr val="tx1"/>
                  </a:solidFill>
                </a:rPr>
                <a:t> Analysis</a:t>
              </a:r>
              <a:endParaRPr lang="en-US" sz="1500" b="1" kern="1200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50874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304800" y="1930103"/>
            <a:ext cx="8496300" cy="4686598"/>
          </a:xfrm>
        </p:spPr>
        <p:txBody>
          <a:bodyPr>
            <a:normAutofit/>
          </a:bodyPr>
          <a:lstStyle/>
          <a:p>
            <a:r>
              <a:rPr lang="en-US" sz="2800" dirty="0" smtClean="0"/>
              <a:t>Two-half </a:t>
            </a:r>
            <a:r>
              <a:rPr lang="en-US" sz="2800" dirty="0"/>
              <a:t>comparison </a:t>
            </a:r>
            <a:r>
              <a:rPr lang="en-US" sz="2800" dirty="0" smtClean="0"/>
              <a:t>&amp; Wolf Motor Function Test: </a:t>
            </a:r>
          </a:p>
          <a:p>
            <a:pPr lvl="1"/>
            <a:r>
              <a:rPr lang="en-US" sz="2600" dirty="0" smtClean="0"/>
              <a:t>Very different metrics (game data analysis vs. lab test).</a:t>
            </a:r>
          </a:p>
          <a:p>
            <a:pPr lvl="1"/>
            <a:r>
              <a:rPr lang="en-US" sz="2600" dirty="0" smtClean="0"/>
              <a:t>Show very consistent pattern of performance.</a:t>
            </a:r>
          </a:p>
          <a:p>
            <a:pPr lvl="1"/>
            <a:r>
              <a:rPr lang="en-US" sz="2600" dirty="0" smtClean="0"/>
              <a:t>Kinematic measurement based on game data can serve as complimentary assessment (cheaper, more convenient).</a:t>
            </a:r>
          </a:p>
          <a:p>
            <a:pPr lvl="1"/>
            <a:endParaRPr lang="en-US" sz="2400" dirty="0"/>
          </a:p>
        </p:txBody>
      </p:sp>
      <p:sp>
        <p:nvSpPr>
          <p:cNvPr id="11" name="Title 7"/>
          <p:cNvSpPr txBox="1">
            <a:spLocks/>
          </p:cNvSpPr>
          <p:nvPr/>
        </p:nvSpPr>
        <p:spPr>
          <a:xfrm>
            <a:off x="457199" y="251549"/>
            <a:ext cx="8379883" cy="160934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 cap="none" baseline="0">
                <a:solidFill>
                  <a:schemeClr val="tx1"/>
                </a:solidFill>
                <a:effectLst/>
                <a:latin typeface="Helvetica" charset="0"/>
                <a:ea typeface="+mj-ea"/>
                <a:cs typeface="+mj-cs"/>
              </a:defRPr>
            </a:lvl1pPr>
          </a:lstStyle>
          <a:p>
            <a:pPr algn="l"/>
            <a:r>
              <a:rPr lang="en-US" sz="3400" smtClean="0"/>
              <a:t>Experiment Analysis</a:t>
            </a:r>
            <a:endParaRPr lang="en-US" sz="3400" dirty="0"/>
          </a:p>
        </p:txBody>
      </p:sp>
      <p:grpSp>
        <p:nvGrpSpPr>
          <p:cNvPr id="9" name="Group 8"/>
          <p:cNvGrpSpPr/>
          <p:nvPr/>
        </p:nvGrpSpPr>
        <p:grpSpPr>
          <a:xfrm>
            <a:off x="6713317" y="26525"/>
            <a:ext cx="2419108" cy="1397156"/>
            <a:chOff x="1457629" y="1919179"/>
            <a:chExt cx="4756888" cy="3345211"/>
          </a:xfrm>
        </p:grpSpPr>
        <p:sp>
          <p:nvSpPr>
            <p:cNvPr id="10" name="Freeform 9"/>
            <p:cNvSpPr/>
            <p:nvPr/>
          </p:nvSpPr>
          <p:spPr>
            <a:xfrm>
              <a:off x="1457629" y="1919179"/>
              <a:ext cx="4756888" cy="1037865"/>
            </a:xfrm>
            <a:custGeom>
              <a:avLst/>
              <a:gdLst>
                <a:gd name="connsiteX0" fmla="*/ 0 w 4756888"/>
                <a:gd name="connsiteY0" fmla="*/ 0 h 1037862"/>
                <a:gd name="connsiteX1" fmla="*/ 4237957 w 4756888"/>
                <a:gd name="connsiteY1" fmla="*/ 0 h 1037862"/>
                <a:gd name="connsiteX2" fmla="*/ 4756888 w 4756888"/>
                <a:gd name="connsiteY2" fmla="*/ 518931 h 1037862"/>
                <a:gd name="connsiteX3" fmla="*/ 4237957 w 4756888"/>
                <a:gd name="connsiteY3" fmla="*/ 1037862 h 1037862"/>
                <a:gd name="connsiteX4" fmla="*/ 0 w 4756888"/>
                <a:gd name="connsiteY4" fmla="*/ 1037862 h 1037862"/>
                <a:gd name="connsiteX5" fmla="*/ 0 w 4756888"/>
                <a:gd name="connsiteY5" fmla="*/ 0 h 10378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756888" h="1037862">
                  <a:moveTo>
                    <a:pt x="4756888" y="1037861"/>
                  </a:moveTo>
                  <a:lnTo>
                    <a:pt x="518931" y="1037861"/>
                  </a:lnTo>
                  <a:lnTo>
                    <a:pt x="0" y="518931"/>
                  </a:lnTo>
                  <a:lnTo>
                    <a:pt x="518931" y="1"/>
                  </a:lnTo>
                  <a:lnTo>
                    <a:pt x="4756888" y="1"/>
                  </a:lnTo>
                  <a:lnTo>
                    <a:pt x="4756888" y="1037861"/>
                  </a:lnTo>
                  <a:close/>
                </a:path>
              </a:pathLst>
            </a:custGeom>
            <a:solidFill>
              <a:srgbClr val="FFC000"/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17134" tIns="133351" rIns="248920" bIns="133350" numCol="1" spcCol="1270" anchor="ctr" anchorCtr="0">
              <a:noAutofit/>
            </a:bodyPr>
            <a:lstStyle/>
            <a:p>
              <a:pPr lvl="0" algn="ctr" defTabSz="1555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500" b="1" kern="1200" dirty="0" smtClean="0">
                  <a:solidFill>
                    <a:schemeClr val="tx1"/>
                  </a:solidFill>
                </a:rPr>
                <a:t>Two-half Comparison</a:t>
              </a:r>
              <a:endParaRPr lang="en-US" sz="1500" b="1" kern="1200" dirty="0">
                <a:solidFill>
                  <a:schemeClr val="tx1"/>
                </a:solidFill>
              </a:endParaRPr>
            </a:p>
          </p:txBody>
        </p:sp>
        <p:sp>
          <p:nvSpPr>
            <p:cNvPr id="14" name="Freeform 13"/>
            <p:cNvSpPr/>
            <p:nvPr/>
          </p:nvSpPr>
          <p:spPr>
            <a:xfrm rot="21600000">
              <a:off x="1457629" y="3100567"/>
              <a:ext cx="4756888" cy="1037863"/>
            </a:xfrm>
            <a:custGeom>
              <a:avLst/>
              <a:gdLst>
                <a:gd name="connsiteX0" fmla="*/ 0 w 4756888"/>
                <a:gd name="connsiteY0" fmla="*/ 0 h 1037862"/>
                <a:gd name="connsiteX1" fmla="*/ 4237957 w 4756888"/>
                <a:gd name="connsiteY1" fmla="*/ 0 h 1037862"/>
                <a:gd name="connsiteX2" fmla="*/ 4756888 w 4756888"/>
                <a:gd name="connsiteY2" fmla="*/ 518931 h 1037862"/>
                <a:gd name="connsiteX3" fmla="*/ 4237957 w 4756888"/>
                <a:gd name="connsiteY3" fmla="*/ 1037862 h 1037862"/>
                <a:gd name="connsiteX4" fmla="*/ 0 w 4756888"/>
                <a:gd name="connsiteY4" fmla="*/ 1037862 h 1037862"/>
                <a:gd name="connsiteX5" fmla="*/ 0 w 4756888"/>
                <a:gd name="connsiteY5" fmla="*/ 0 h 10378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756888" h="1037862">
                  <a:moveTo>
                    <a:pt x="4756888" y="1037861"/>
                  </a:moveTo>
                  <a:lnTo>
                    <a:pt x="518931" y="1037861"/>
                  </a:lnTo>
                  <a:lnTo>
                    <a:pt x="0" y="518931"/>
                  </a:lnTo>
                  <a:lnTo>
                    <a:pt x="518931" y="1"/>
                  </a:lnTo>
                  <a:lnTo>
                    <a:pt x="4756888" y="1"/>
                  </a:lnTo>
                  <a:lnTo>
                    <a:pt x="4756888" y="1037861"/>
                  </a:lnTo>
                  <a:close/>
                </a:path>
              </a:pathLst>
            </a:cu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17134" tIns="133351" rIns="248920" bIns="133350" numCol="1" spcCol="1270" anchor="ctr" anchorCtr="0">
              <a:noAutofit/>
            </a:bodyPr>
            <a:lstStyle/>
            <a:p>
              <a:pPr lvl="0" algn="ctr" defTabSz="1555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500" b="1" kern="1200" dirty="0" smtClean="0">
                  <a:solidFill>
                    <a:schemeClr val="tx1"/>
                  </a:solidFill>
                </a:rPr>
                <a:t>Region Segment</a:t>
              </a:r>
              <a:endParaRPr lang="en-US" sz="1500" b="1" kern="1200" dirty="0">
                <a:solidFill>
                  <a:schemeClr val="tx1"/>
                </a:solidFill>
              </a:endParaRPr>
            </a:p>
          </p:txBody>
        </p:sp>
        <p:sp>
          <p:nvSpPr>
            <p:cNvPr id="16" name="Freeform 15"/>
            <p:cNvSpPr/>
            <p:nvPr/>
          </p:nvSpPr>
          <p:spPr>
            <a:xfrm>
              <a:off x="1457629" y="4226528"/>
              <a:ext cx="4756888" cy="1037862"/>
            </a:xfrm>
            <a:custGeom>
              <a:avLst/>
              <a:gdLst>
                <a:gd name="connsiteX0" fmla="*/ 0 w 4756888"/>
                <a:gd name="connsiteY0" fmla="*/ 0 h 1037862"/>
                <a:gd name="connsiteX1" fmla="*/ 4237957 w 4756888"/>
                <a:gd name="connsiteY1" fmla="*/ 0 h 1037862"/>
                <a:gd name="connsiteX2" fmla="*/ 4756888 w 4756888"/>
                <a:gd name="connsiteY2" fmla="*/ 518931 h 1037862"/>
                <a:gd name="connsiteX3" fmla="*/ 4237957 w 4756888"/>
                <a:gd name="connsiteY3" fmla="*/ 1037862 h 1037862"/>
                <a:gd name="connsiteX4" fmla="*/ 0 w 4756888"/>
                <a:gd name="connsiteY4" fmla="*/ 1037862 h 1037862"/>
                <a:gd name="connsiteX5" fmla="*/ 0 w 4756888"/>
                <a:gd name="connsiteY5" fmla="*/ 0 h 10378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756888" h="1037862">
                  <a:moveTo>
                    <a:pt x="4756888" y="1037861"/>
                  </a:moveTo>
                  <a:lnTo>
                    <a:pt x="518931" y="1037861"/>
                  </a:lnTo>
                  <a:lnTo>
                    <a:pt x="0" y="518931"/>
                  </a:lnTo>
                  <a:lnTo>
                    <a:pt x="518931" y="1"/>
                  </a:lnTo>
                  <a:lnTo>
                    <a:pt x="4756888" y="1"/>
                  </a:lnTo>
                  <a:lnTo>
                    <a:pt x="4756888" y="1037861"/>
                  </a:lnTo>
                  <a:close/>
                </a:path>
              </a:pathLst>
            </a:cu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17134" tIns="133351" rIns="248920" bIns="133350" numCol="1" spcCol="1270" anchor="ctr" anchorCtr="0">
              <a:noAutofit/>
            </a:bodyPr>
            <a:lstStyle/>
            <a:p>
              <a:pPr lvl="0" algn="ctr" defTabSz="1555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500" b="1" kern="1200" dirty="0" smtClean="0">
                  <a:solidFill>
                    <a:schemeClr val="tx1"/>
                  </a:solidFill>
                </a:rPr>
                <a:t>Trend</a:t>
              </a:r>
              <a:r>
                <a:rPr lang="en-US" sz="1500" b="1" kern="1200" baseline="0" dirty="0" smtClean="0">
                  <a:solidFill>
                    <a:schemeClr val="tx1"/>
                  </a:solidFill>
                </a:rPr>
                <a:t> Analysis</a:t>
              </a:r>
              <a:endParaRPr lang="en-US" sz="1500" b="1" kern="1200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76146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304800" y="1587500"/>
            <a:ext cx="8839200" cy="5029201"/>
          </a:xfrm>
        </p:spPr>
        <p:txBody>
          <a:bodyPr>
            <a:normAutofit/>
          </a:bodyPr>
          <a:lstStyle/>
          <a:p>
            <a:r>
              <a:rPr lang="en-US" sz="2400" dirty="0" smtClean="0"/>
              <a:t>Self-paced (Rowing Region) vs. fast-paced (Rapids Region) *.</a:t>
            </a:r>
          </a:p>
          <a:p>
            <a:pPr lvl="1"/>
            <a:endParaRPr lang="en-US" sz="2400" dirty="0"/>
          </a:p>
        </p:txBody>
      </p:sp>
      <p:sp>
        <p:nvSpPr>
          <p:cNvPr id="11" name="Title 7"/>
          <p:cNvSpPr txBox="1">
            <a:spLocks/>
          </p:cNvSpPr>
          <p:nvPr/>
        </p:nvSpPr>
        <p:spPr>
          <a:xfrm>
            <a:off x="457199" y="251549"/>
            <a:ext cx="8379883" cy="160934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 cap="none" baseline="0">
                <a:solidFill>
                  <a:schemeClr val="tx1"/>
                </a:solidFill>
                <a:effectLst/>
                <a:latin typeface="Helvetica" charset="0"/>
                <a:ea typeface="+mj-ea"/>
                <a:cs typeface="+mj-cs"/>
              </a:defRPr>
            </a:lvl1pPr>
          </a:lstStyle>
          <a:p>
            <a:pPr algn="l"/>
            <a:r>
              <a:rPr lang="en-US" sz="3400" smtClean="0"/>
              <a:t>Experiment Analysis</a:t>
            </a:r>
            <a:endParaRPr lang="en-US" sz="3400" dirty="0"/>
          </a:p>
        </p:txBody>
      </p:sp>
      <p:grpSp>
        <p:nvGrpSpPr>
          <p:cNvPr id="16" name="Group 15"/>
          <p:cNvGrpSpPr/>
          <p:nvPr/>
        </p:nvGrpSpPr>
        <p:grpSpPr>
          <a:xfrm>
            <a:off x="6713317" y="26525"/>
            <a:ext cx="2419108" cy="1397156"/>
            <a:chOff x="1457629" y="1919179"/>
            <a:chExt cx="4756888" cy="3345211"/>
          </a:xfrm>
        </p:grpSpPr>
        <p:sp>
          <p:nvSpPr>
            <p:cNvPr id="18" name="Freeform 17"/>
            <p:cNvSpPr/>
            <p:nvPr/>
          </p:nvSpPr>
          <p:spPr>
            <a:xfrm>
              <a:off x="1457629" y="1919179"/>
              <a:ext cx="4756888" cy="1037865"/>
            </a:xfrm>
            <a:custGeom>
              <a:avLst/>
              <a:gdLst>
                <a:gd name="connsiteX0" fmla="*/ 0 w 4756888"/>
                <a:gd name="connsiteY0" fmla="*/ 0 h 1037862"/>
                <a:gd name="connsiteX1" fmla="*/ 4237957 w 4756888"/>
                <a:gd name="connsiteY1" fmla="*/ 0 h 1037862"/>
                <a:gd name="connsiteX2" fmla="*/ 4756888 w 4756888"/>
                <a:gd name="connsiteY2" fmla="*/ 518931 h 1037862"/>
                <a:gd name="connsiteX3" fmla="*/ 4237957 w 4756888"/>
                <a:gd name="connsiteY3" fmla="*/ 1037862 h 1037862"/>
                <a:gd name="connsiteX4" fmla="*/ 0 w 4756888"/>
                <a:gd name="connsiteY4" fmla="*/ 1037862 h 1037862"/>
                <a:gd name="connsiteX5" fmla="*/ 0 w 4756888"/>
                <a:gd name="connsiteY5" fmla="*/ 0 h 10378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756888" h="1037862">
                  <a:moveTo>
                    <a:pt x="4756888" y="1037861"/>
                  </a:moveTo>
                  <a:lnTo>
                    <a:pt x="518931" y="1037861"/>
                  </a:lnTo>
                  <a:lnTo>
                    <a:pt x="0" y="518931"/>
                  </a:lnTo>
                  <a:lnTo>
                    <a:pt x="518931" y="1"/>
                  </a:lnTo>
                  <a:lnTo>
                    <a:pt x="4756888" y="1"/>
                  </a:lnTo>
                  <a:lnTo>
                    <a:pt x="4756888" y="1037861"/>
                  </a:lnTo>
                  <a:close/>
                </a:path>
              </a:pathLst>
            </a:cu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17134" tIns="133351" rIns="248920" bIns="133350" numCol="1" spcCol="1270" anchor="ctr" anchorCtr="0">
              <a:noAutofit/>
            </a:bodyPr>
            <a:lstStyle/>
            <a:p>
              <a:pPr algn="ctr" defTabSz="1555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500" b="1" dirty="0">
                  <a:solidFill>
                    <a:schemeClr val="tx1"/>
                  </a:solidFill>
                </a:rPr>
                <a:t>Two-half Comparison</a:t>
              </a:r>
            </a:p>
          </p:txBody>
        </p:sp>
        <p:sp>
          <p:nvSpPr>
            <p:cNvPr id="19" name="Freeform 18"/>
            <p:cNvSpPr/>
            <p:nvPr/>
          </p:nvSpPr>
          <p:spPr>
            <a:xfrm rot="21600000">
              <a:off x="1457629" y="3100567"/>
              <a:ext cx="4756888" cy="1037863"/>
            </a:xfrm>
            <a:custGeom>
              <a:avLst/>
              <a:gdLst>
                <a:gd name="connsiteX0" fmla="*/ 0 w 4756888"/>
                <a:gd name="connsiteY0" fmla="*/ 0 h 1037862"/>
                <a:gd name="connsiteX1" fmla="*/ 4237957 w 4756888"/>
                <a:gd name="connsiteY1" fmla="*/ 0 h 1037862"/>
                <a:gd name="connsiteX2" fmla="*/ 4756888 w 4756888"/>
                <a:gd name="connsiteY2" fmla="*/ 518931 h 1037862"/>
                <a:gd name="connsiteX3" fmla="*/ 4237957 w 4756888"/>
                <a:gd name="connsiteY3" fmla="*/ 1037862 h 1037862"/>
                <a:gd name="connsiteX4" fmla="*/ 0 w 4756888"/>
                <a:gd name="connsiteY4" fmla="*/ 1037862 h 1037862"/>
                <a:gd name="connsiteX5" fmla="*/ 0 w 4756888"/>
                <a:gd name="connsiteY5" fmla="*/ 0 h 10378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756888" h="1037862">
                  <a:moveTo>
                    <a:pt x="4756888" y="1037861"/>
                  </a:moveTo>
                  <a:lnTo>
                    <a:pt x="518931" y="1037861"/>
                  </a:lnTo>
                  <a:lnTo>
                    <a:pt x="0" y="518931"/>
                  </a:lnTo>
                  <a:lnTo>
                    <a:pt x="518931" y="1"/>
                  </a:lnTo>
                  <a:lnTo>
                    <a:pt x="4756888" y="1"/>
                  </a:lnTo>
                  <a:lnTo>
                    <a:pt x="4756888" y="1037861"/>
                  </a:lnTo>
                  <a:close/>
                </a:path>
              </a:pathLst>
            </a:custGeom>
            <a:solidFill>
              <a:srgbClr val="FFC000"/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17134" tIns="133351" rIns="248920" bIns="133350" numCol="1" spcCol="1270" anchor="ctr" anchorCtr="0">
              <a:noAutofit/>
            </a:bodyPr>
            <a:lstStyle/>
            <a:p>
              <a:pPr lvl="0" algn="ctr" defTabSz="1555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500" b="1" kern="1200" dirty="0" smtClean="0">
                  <a:solidFill>
                    <a:schemeClr val="tx1"/>
                  </a:solidFill>
                </a:rPr>
                <a:t>Region Segment</a:t>
              </a:r>
              <a:endParaRPr lang="en-US" sz="1500" b="1" kern="1200" dirty="0">
                <a:solidFill>
                  <a:schemeClr val="tx1"/>
                </a:solidFill>
              </a:endParaRPr>
            </a:p>
          </p:txBody>
        </p:sp>
        <p:sp>
          <p:nvSpPr>
            <p:cNvPr id="20" name="Freeform 19"/>
            <p:cNvSpPr/>
            <p:nvPr/>
          </p:nvSpPr>
          <p:spPr>
            <a:xfrm>
              <a:off x="1457629" y="4226528"/>
              <a:ext cx="4756888" cy="1037862"/>
            </a:xfrm>
            <a:custGeom>
              <a:avLst/>
              <a:gdLst>
                <a:gd name="connsiteX0" fmla="*/ 0 w 4756888"/>
                <a:gd name="connsiteY0" fmla="*/ 0 h 1037862"/>
                <a:gd name="connsiteX1" fmla="*/ 4237957 w 4756888"/>
                <a:gd name="connsiteY1" fmla="*/ 0 h 1037862"/>
                <a:gd name="connsiteX2" fmla="*/ 4756888 w 4756888"/>
                <a:gd name="connsiteY2" fmla="*/ 518931 h 1037862"/>
                <a:gd name="connsiteX3" fmla="*/ 4237957 w 4756888"/>
                <a:gd name="connsiteY3" fmla="*/ 1037862 h 1037862"/>
                <a:gd name="connsiteX4" fmla="*/ 0 w 4756888"/>
                <a:gd name="connsiteY4" fmla="*/ 1037862 h 1037862"/>
                <a:gd name="connsiteX5" fmla="*/ 0 w 4756888"/>
                <a:gd name="connsiteY5" fmla="*/ 0 h 10378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756888" h="1037862">
                  <a:moveTo>
                    <a:pt x="4756888" y="1037861"/>
                  </a:moveTo>
                  <a:lnTo>
                    <a:pt x="518931" y="1037861"/>
                  </a:lnTo>
                  <a:lnTo>
                    <a:pt x="0" y="518931"/>
                  </a:lnTo>
                  <a:lnTo>
                    <a:pt x="518931" y="1"/>
                  </a:lnTo>
                  <a:lnTo>
                    <a:pt x="4756888" y="1"/>
                  </a:lnTo>
                  <a:lnTo>
                    <a:pt x="4756888" y="1037861"/>
                  </a:lnTo>
                  <a:close/>
                </a:path>
              </a:pathLst>
            </a:cu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17134" tIns="133351" rIns="248920" bIns="133350" numCol="1" spcCol="1270" anchor="ctr" anchorCtr="0">
              <a:noAutofit/>
            </a:bodyPr>
            <a:lstStyle/>
            <a:p>
              <a:pPr lvl="0" algn="ctr" defTabSz="1555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500" b="1" kern="1200" dirty="0" smtClean="0">
                  <a:solidFill>
                    <a:schemeClr val="tx1"/>
                  </a:solidFill>
                </a:rPr>
                <a:t>Trend</a:t>
              </a:r>
              <a:r>
                <a:rPr lang="en-US" sz="1500" b="1" kern="1200" baseline="0" dirty="0" smtClean="0">
                  <a:solidFill>
                    <a:schemeClr val="tx1"/>
                  </a:solidFill>
                </a:rPr>
                <a:t> Analysis</a:t>
              </a:r>
              <a:endParaRPr lang="en-US" sz="1500" b="1" kern="12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1659466" y="2230372"/>
            <a:ext cx="5232948" cy="4568634"/>
            <a:chOff x="1659465" y="2011223"/>
            <a:chExt cx="5429773" cy="4846776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59465" y="2289364"/>
              <a:ext cx="5429773" cy="4568635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187786" y="2011223"/>
              <a:ext cx="4873414" cy="467123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4479633" y="2967335"/>
              <a:ext cx="184731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endPara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24" name="Rounded Rectangle 23"/>
            <p:cNvSpPr/>
            <p:nvPr/>
          </p:nvSpPr>
          <p:spPr>
            <a:xfrm>
              <a:off x="2413000" y="4851400"/>
              <a:ext cx="952500" cy="3556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ounded Rectangle 25"/>
            <p:cNvSpPr/>
            <p:nvPr/>
          </p:nvSpPr>
          <p:spPr>
            <a:xfrm>
              <a:off x="3372464" y="4648200"/>
              <a:ext cx="952500" cy="3556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ounded Rectangle 26"/>
            <p:cNvSpPr/>
            <p:nvPr/>
          </p:nvSpPr>
          <p:spPr>
            <a:xfrm>
              <a:off x="2969343" y="5004619"/>
              <a:ext cx="707918" cy="433438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ounded Rectangle 27"/>
            <p:cNvSpPr/>
            <p:nvPr/>
          </p:nvSpPr>
          <p:spPr>
            <a:xfrm>
              <a:off x="4013215" y="3624625"/>
              <a:ext cx="952500" cy="3556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ounded Rectangle 28"/>
            <p:cNvSpPr/>
            <p:nvPr/>
          </p:nvSpPr>
          <p:spPr>
            <a:xfrm>
              <a:off x="4887057" y="2628676"/>
              <a:ext cx="952500" cy="23830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ounded Rectangle 29"/>
            <p:cNvSpPr/>
            <p:nvPr/>
          </p:nvSpPr>
          <p:spPr>
            <a:xfrm>
              <a:off x="5472569" y="3781249"/>
              <a:ext cx="952500" cy="23830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ounded Rectangle 30"/>
            <p:cNvSpPr/>
            <p:nvPr/>
          </p:nvSpPr>
          <p:spPr>
            <a:xfrm>
              <a:off x="5933579" y="3691766"/>
              <a:ext cx="952500" cy="23830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3" name="Oval 32"/>
          <p:cNvSpPr/>
          <p:nvPr/>
        </p:nvSpPr>
        <p:spPr>
          <a:xfrm>
            <a:off x="2900517" y="4876800"/>
            <a:ext cx="1307690" cy="1514168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6572251" y="6195058"/>
            <a:ext cx="27384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* P1 did not have different </a:t>
            </a:r>
          </a:p>
          <a:p>
            <a:r>
              <a:rPr lang="en-US" dirty="0" smtClean="0"/>
              <a:t>regions during gameplay.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 rot="1026967">
            <a:off x="7392663" y="4043990"/>
            <a:ext cx="1005403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500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11500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1423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6713317" y="26525"/>
            <a:ext cx="2419108" cy="1397156"/>
            <a:chOff x="1457629" y="1919179"/>
            <a:chExt cx="4756888" cy="3345211"/>
          </a:xfrm>
        </p:grpSpPr>
        <p:sp>
          <p:nvSpPr>
            <p:cNvPr id="18" name="Freeform 17"/>
            <p:cNvSpPr/>
            <p:nvPr/>
          </p:nvSpPr>
          <p:spPr>
            <a:xfrm>
              <a:off x="1457629" y="1919179"/>
              <a:ext cx="4756888" cy="1037865"/>
            </a:xfrm>
            <a:custGeom>
              <a:avLst/>
              <a:gdLst>
                <a:gd name="connsiteX0" fmla="*/ 0 w 4756888"/>
                <a:gd name="connsiteY0" fmla="*/ 0 h 1037862"/>
                <a:gd name="connsiteX1" fmla="*/ 4237957 w 4756888"/>
                <a:gd name="connsiteY1" fmla="*/ 0 h 1037862"/>
                <a:gd name="connsiteX2" fmla="*/ 4756888 w 4756888"/>
                <a:gd name="connsiteY2" fmla="*/ 518931 h 1037862"/>
                <a:gd name="connsiteX3" fmla="*/ 4237957 w 4756888"/>
                <a:gd name="connsiteY3" fmla="*/ 1037862 h 1037862"/>
                <a:gd name="connsiteX4" fmla="*/ 0 w 4756888"/>
                <a:gd name="connsiteY4" fmla="*/ 1037862 h 1037862"/>
                <a:gd name="connsiteX5" fmla="*/ 0 w 4756888"/>
                <a:gd name="connsiteY5" fmla="*/ 0 h 10378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756888" h="1037862">
                  <a:moveTo>
                    <a:pt x="4756888" y="1037861"/>
                  </a:moveTo>
                  <a:lnTo>
                    <a:pt x="518931" y="1037861"/>
                  </a:lnTo>
                  <a:lnTo>
                    <a:pt x="0" y="518931"/>
                  </a:lnTo>
                  <a:lnTo>
                    <a:pt x="518931" y="1"/>
                  </a:lnTo>
                  <a:lnTo>
                    <a:pt x="4756888" y="1"/>
                  </a:lnTo>
                  <a:lnTo>
                    <a:pt x="4756888" y="1037861"/>
                  </a:lnTo>
                  <a:close/>
                </a:path>
              </a:pathLst>
            </a:cu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17134" tIns="133351" rIns="248920" bIns="133350" numCol="1" spcCol="1270" anchor="ctr" anchorCtr="0">
              <a:noAutofit/>
            </a:bodyPr>
            <a:lstStyle/>
            <a:p>
              <a:pPr algn="ctr" defTabSz="1555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500" b="1" dirty="0">
                  <a:solidFill>
                    <a:schemeClr val="tx1"/>
                  </a:solidFill>
                </a:rPr>
                <a:t>Two-half Comparison</a:t>
              </a:r>
            </a:p>
          </p:txBody>
        </p:sp>
        <p:sp>
          <p:nvSpPr>
            <p:cNvPr id="20" name="Freeform 19"/>
            <p:cNvSpPr/>
            <p:nvPr/>
          </p:nvSpPr>
          <p:spPr>
            <a:xfrm rot="21600000">
              <a:off x="1457629" y="3100567"/>
              <a:ext cx="4756888" cy="1037863"/>
            </a:xfrm>
            <a:custGeom>
              <a:avLst/>
              <a:gdLst>
                <a:gd name="connsiteX0" fmla="*/ 0 w 4756888"/>
                <a:gd name="connsiteY0" fmla="*/ 0 h 1037862"/>
                <a:gd name="connsiteX1" fmla="*/ 4237957 w 4756888"/>
                <a:gd name="connsiteY1" fmla="*/ 0 h 1037862"/>
                <a:gd name="connsiteX2" fmla="*/ 4756888 w 4756888"/>
                <a:gd name="connsiteY2" fmla="*/ 518931 h 1037862"/>
                <a:gd name="connsiteX3" fmla="*/ 4237957 w 4756888"/>
                <a:gd name="connsiteY3" fmla="*/ 1037862 h 1037862"/>
                <a:gd name="connsiteX4" fmla="*/ 0 w 4756888"/>
                <a:gd name="connsiteY4" fmla="*/ 1037862 h 1037862"/>
                <a:gd name="connsiteX5" fmla="*/ 0 w 4756888"/>
                <a:gd name="connsiteY5" fmla="*/ 0 h 10378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756888" h="1037862">
                  <a:moveTo>
                    <a:pt x="4756888" y="1037861"/>
                  </a:moveTo>
                  <a:lnTo>
                    <a:pt x="518931" y="1037861"/>
                  </a:lnTo>
                  <a:lnTo>
                    <a:pt x="0" y="518931"/>
                  </a:lnTo>
                  <a:lnTo>
                    <a:pt x="518931" y="1"/>
                  </a:lnTo>
                  <a:lnTo>
                    <a:pt x="4756888" y="1"/>
                  </a:lnTo>
                  <a:lnTo>
                    <a:pt x="4756888" y="1037861"/>
                  </a:lnTo>
                  <a:close/>
                </a:path>
              </a:pathLst>
            </a:custGeom>
            <a:solidFill>
              <a:srgbClr val="00B0F0"/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17134" tIns="133351" rIns="248920" bIns="133350" numCol="1" spcCol="1270" anchor="ctr" anchorCtr="0">
              <a:noAutofit/>
            </a:bodyPr>
            <a:lstStyle/>
            <a:p>
              <a:pPr lvl="0" algn="ctr" defTabSz="1555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500" b="1" kern="1200" dirty="0" smtClean="0">
                  <a:solidFill>
                    <a:schemeClr val="tx1"/>
                  </a:solidFill>
                </a:rPr>
                <a:t>Region Segment</a:t>
              </a:r>
              <a:endParaRPr lang="en-US" sz="1500" b="1" kern="1200" dirty="0">
                <a:solidFill>
                  <a:schemeClr val="tx1"/>
                </a:solidFill>
              </a:endParaRPr>
            </a:p>
          </p:txBody>
        </p:sp>
        <p:sp>
          <p:nvSpPr>
            <p:cNvPr id="23" name="Freeform 22"/>
            <p:cNvSpPr/>
            <p:nvPr/>
          </p:nvSpPr>
          <p:spPr>
            <a:xfrm>
              <a:off x="1457629" y="4226528"/>
              <a:ext cx="4756888" cy="1037862"/>
            </a:xfrm>
            <a:custGeom>
              <a:avLst/>
              <a:gdLst>
                <a:gd name="connsiteX0" fmla="*/ 0 w 4756888"/>
                <a:gd name="connsiteY0" fmla="*/ 0 h 1037862"/>
                <a:gd name="connsiteX1" fmla="*/ 4237957 w 4756888"/>
                <a:gd name="connsiteY1" fmla="*/ 0 h 1037862"/>
                <a:gd name="connsiteX2" fmla="*/ 4756888 w 4756888"/>
                <a:gd name="connsiteY2" fmla="*/ 518931 h 1037862"/>
                <a:gd name="connsiteX3" fmla="*/ 4237957 w 4756888"/>
                <a:gd name="connsiteY3" fmla="*/ 1037862 h 1037862"/>
                <a:gd name="connsiteX4" fmla="*/ 0 w 4756888"/>
                <a:gd name="connsiteY4" fmla="*/ 1037862 h 1037862"/>
                <a:gd name="connsiteX5" fmla="*/ 0 w 4756888"/>
                <a:gd name="connsiteY5" fmla="*/ 0 h 10378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756888" h="1037862">
                  <a:moveTo>
                    <a:pt x="4756888" y="1037861"/>
                  </a:moveTo>
                  <a:lnTo>
                    <a:pt x="518931" y="1037861"/>
                  </a:lnTo>
                  <a:lnTo>
                    <a:pt x="0" y="518931"/>
                  </a:lnTo>
                  <a:lnTo>
                    <a:pt x="518931" y="1"/>
                  </a:lnTo>
                  <a:lnTo>
                    <a:pt x="4756888" y="1"/>
                  </a:lnTo>
                  <a:lnTo>
                    <a:pt x="4756888" y="1037861"/>
                  </a:lnTo>
                  <a:close/>
                </a:path>
              </a:pathLst>
            </a:custGeom>
            <a:solidFill>
              <a:srgbClr val="FFC000"/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17134" tIns="133351" rIns="248920" bIns="133350" numCol="1" spcCol="1270" anchor="ctr" anchorCtr="0">
              <a:noAutofit/>
            </a:bodyPr>
            <a:lstStyle/>
            <a:p>
              <a:pPr lvl="0" algn="ctr" defTabSz="1555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500" b="1" kern="1200" dirty="0" smtClean="0">
                  <a:solidFill>
                    <a:schemeClr val="tx1"/>
                  </a:solidFill>
                </a:rPr>
                <a:t>Trend</a:t>
              </a:r>
              <a:r>
                <a:rPr lang="en-US" sz="1500" b="1" kern="1200" baseline="0" dirty="0" smtClean="0">
                  <a:solidFill>
                    <a:schemeClr val="tx1"/>
                  </a:solidFill>
                </a:rPr>
                <a:t> Analysis</a:t>
              </a:r>
              <a:endParaRPr lang="en-US" sz="1500" b="1" kern="1200" dirty="0">
                <a:solidFill>
                  <a:schemeClr val="tx1"/>
                </a:solidFill>
              </a:endParaRPr>
            </a:p>
          </p:txBody>
        </p:sp>
      </p:grpSp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165100" y="1930103"/>
            <a:ext cx="8978900" cy="4686598"/>
          </a:xfrm>
        </p:spPr>
        <p:txBody>
          <a:bodyPr>
            <a:normAutofit/>
          </a:bodyPr>
          <a:lstStyle/>
          <a:p>
            <a:r>
              <a:rPr lang="en-US" sz="2600" dirty="0" smtClean="0"/>
              <a:t>Conduct </a:t>
            </a:r>
            <a:r>
              <a:rPr lang="en-US" sz="2600" dirty="0"/>
              <a:t>a fine-grained trend </a:t>
            </a:r>
            <a:r>
              <a:rPr lang="en-US" sz="2600" dirty="0" smtClean="0"/>
              <a:t>analysis:</a:t>
            </a:r>
          </a:p>
          <a:p>
            <a:pPr lvl="1"/>
            <a:r>
              <a:rPr lang="en-US" sz="2400" dirty="0" smtClean="0"/>
              <a:t>Segment the game data by game session.</a:t>
            </a:r>
          </a:p>
          <a:p>
            <a:pPr lvl="1"/>
            <a:r>
              <a:rPr lang="en-US" sz="2400" dirty="0" smtClean="0"/>
              <a:t>Compute the average hand speed every five minutes each session.</a:t>
            </a:r>
            <a:endParaRPr lang="en-US" sz="2400" dirty="0"/>
          </a:p>
          <a:p>
            <a:endParaRPr lang="en-US" sz="2600" dirty="0" smtClean="0"/>
          </a:p>
          <a:p>
            <a:pPr lvl="1"/>
            <a:endParaRPr lang="en-US" sz="2600" dirty="0"/>
          </a:p>
        </p:txBody>
      </p:sp>
      <p:sp>
        <p:nvSpPr>
          <p:cNvPr id="11" name="Title 7"/>
          <p:cNvSpPr txBox="1">
            <a:spLocks/>
          </p:cNvSpPr>
          <p:nvPr/>
        </p:nvSpPr>
        <p:spPr>
          <a:xfrm>
            <a:off x="457199" y="251549"/>
            <a:ext cx="8379883" cy="160934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 cap="none" baseline="0">
                <a:solidFill>
                  <a:schemeClr val="tx1"/>
                </a:solidFill>
                <a:effectLst/>
                <a:latin typeface="Helvetica" charset="0"/>
                <a:ea typeface="+mj-ea"/>
                <a:cs typeface="+mj-cs"/>
              </a:defRPr>
            </a:lvl1pPr>
          </a:lstStyle>
          <a:p>
            <a:pPr algn="l"/>
            <a:r>
              <a:rPr lang="en-US" sz="3400" smtClean="0"/>
              <a:t>Experiment Analysis</a:t>
            </a:r>
            <a:endParaRPr lang="en-US" sz="34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519301"/>
            <a:ext cx="7371375" cy="6290020"/>
          </a:xfrm>
          <a:prstGeom prst="rect">
            <a:avLst/>
          </a:prstGeom>
        </p:spPr>
      </p:pic>
      <p:sp>
        <p:nvSpPr>
          <p:cNvPr id="19" name="Freeform 18"/>
          <p:cNvSpPr/>
          <p:nvPr/>
        </p:nvSpPr>
        <p:spPr>
          <a:xfrm>
            <a:off x="4732386" y="2920441"/>
            <a:ext cx="1228224" cy="2183804"/>
          </a:xfrm>
          <a:custGeom>
            <a:avLst/>
            <a:gdLst>
              <a:gd name="connsiteX0" fmla="*/ 639714 w 1228224"/>
              <a:gd name="connsiteY0" fmla="*/ 559 h 2183804"/>
              <a:gd name="connsiteX1" fmla="*/ 322214 w 1228224"/>
              <a:gd name="connsiteY1" fmla="*/ 178359 h 2183804"/>
              <a:gd name="connsiteX2" fmla="*/ 119014 w 1228224"/>
              <a:gd name="connsiteY2" fmla="*/ 584759 h 2183804"/>
              <a:gd name="connsiteX3" fmla="*/ 4714 w 1228224"/>
              <a:gd name="connsiteY3" fmla="*/ 1448359 h 2183804"/>
              <a:gd name="connsiteX4" fmla="*/ 93614 w 1228224"/>
              <a:gd name="connsiteY4" fmla="*/ 2108759 h 2183804"/>
              <a:gd name="connsiteX5" fmla="*/ 703214 w 1228224"/>
              <a:gd name="connsiteY5" fmla="*/ 2070659 h 2183804"/>
              <a:gd name="connsiteX6" fmla="*/ 1096914 w 1228224"/>
              <a:gd name="connsiteY6" fmla="*/ 1232459 h 2183804"/>
              <a:gd name="connsiteX7" fmla="*/ 1198514 w 1228224"/>
              <a:gd name="connsiteY7" fmla="*/ 229159 h 2183804"/>
              <a:gd name="connsiteX8" fmla="*/ 639714 w 1228224"/>
              <a:gd name="connsiteY8" fmla="*/ 559 h 21838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28224" h="2183804">
                <a:moveTo>
                  <a:pt x="639714" y="559"/>
                </a:moveTo>
                <a:cubicBezTo>
                  <a:pt x="493664" y="-7908"/>
                  <a:pt x="408997" y="80992"/>
                  <a:pt x="322214" y="178359"/>
                </a:cubicBezTo>
                <a:cubicBezTo>
                  <a:pt x="235431" y="275726"/>
                  <a:pt x="171931" y="373092"/>
                  <a:pt x="119014" y="584759"/>
                </a:cubicBezTo>
                <a:cubicBezTo>
                  <a:pt x="66097" y="796426"/>
                  <a:pt x="8947" y="1194359"/>
                  <a:pt x="4714" y="1448359"/>
                </a:cubicBezTo>
                <a:cubicBezTo>
                  <a:pt x="481" y="1702359"/>
                  <a:pt x="-22803" y="2005042"/>
                  <a:pt x="93614" y="2108759"/>
                </a:cubicBezTo>
                <a:cubicBezTo>
                  <a:pt x="210031" y="2212476"/>
                  <a:pt x="535997" y="2216709"/>
                  <a:pt x="703214" y="2070659"/>
                </a:cubicBezTo>
                <a:cubicBezTo>
                  <a:pt x="870431" y="1924609"/>
                  <a:pt x="1014364" y="1539376"/>
                  <a:pt x="1096914" y="1232459"/>
                </a:cubicBezTo>
                <a:cubicBezTo>
                  <a:pt x="1179464" y="925542"/>
                  <a:pt x="1278947" y="432359"/>
                  <a:pt x="1198514" y="229159"/>
                </a:cubicBezTo>
                <a:cubicBezTo>
                  <a:pt x="1118081" y="25959"/>
                  <a:pt x="785764" y="9026"/>
                  <a:pt x="639714" y="559"/>
                </a:cubicBezTo>
                <a:close/>
              </a:path>
            </a:pathLst>
          </a:custGeom>
          <a:noFill/>
          <a:ln w="317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1400537" y="816379"/>
            <a:ext cx="6484972" cy="2142721"/>
            <a:chOff x="1400537" y="816379"/>
            <a:chExt cx="6484972" cy="2142721"/>
          </a:xfrm>
        </p:grpSpPr>
        <p:sp>
          <p:nvSpPr>
            <p:cNvPr id="22" name="Freeform 21"/>
            <p:cNvSpPr/>
            <p:nvPr/>
          </p:nvSpPr>
          <p:spPr>
            <a:xfrm flipH="1">
              <a:off x="4732386" y="2074342"/>
              <a:ext cx="525414" cy="884758"/>
            </a:xfrm>
            <a:custGeom>
              <a:avLst/>
              <a:gdLst>
                <a:gd name="connsiteX0" fmla="*/ 0 w 1701800"/>
                <a:gd name="connsiteY0" fmla="*/ 914400 h 914400"/>
                <a:gd name="connsiteX1" fmla="*/ 762000 w 1701800"/>
                <a:gd name="connsiteY1" fmla="*/ 520700 h 914400"/>
                <a:gd name="connsiteX2" fmla="*/ 1701800 w 1701800"/>
                <a:gd name="connsiteY2" fmla="*/ 0 h 914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01800" h="914400">
                  <a:moveTo>
                    <a:pt x="0" y="914400"/>
                  </a:moveTo>
                  <a:cubicBezTo>
                    <a:pt x="239183" y="793750"/>
                    <a:pt x="478367" y="673100"/>
                    <a:pt x="762000" y="520700"/>
                  </a:cubicBezTo>
                  <a:cubicBezTo>
                    <a:pt x="1045633" y="368300"/>
                    <a:pt x="1701800" y="0"/>
                    <a:pt x="1701800" y="0"/>
                  </a:cubicBezTo>
                </a:path>
              </a:pathLst>
            </a:cu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Explosion 1 8"/>
            <p:cNvSpPr/>
            <p:nvPr/>
          </p:nvSpPr>
          <p:spPr>
            <a:xfrm>
              <a:off x="1400537" y="816379"/>
              <a:ext cx="6484972" cy="1850621"/>
            </a:xfrm>
            <a:prstGeom prst="irregularSeal1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smtClean="0">
                  <a:solidFill>
                    <a:schemeClr val="tx1"/>
                  </a:solidFill>
                </a:rPr>
                <a:t>Inverted “U”: sign of fatigue.</a:t>
              </a:r>
              <a:endParaRPr lang="en-US" sz="2400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88032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/>
              <p:cNvSpPr>
                <a:spLocks noGrp="1"/>
              </p:cNvSpPr>
              <p:nvPr>
                <p:ph sz="quarter" idx="13"/>
              </p:nvPr>
            </p:nvSpPr>
            <p:spPr>
              <a:xfrm>
                <a:off x="6007262" y="1643063"/>
                <a:ext cx="3136738" cy="4973637"/>
              </a:xfrm>
            </p:spPr>
            <p:txBody>
              <a:bodyPr>
                <a:normAutofit/>
              </a:bodyPr>
              <a:lstStyle/>
              <a:p>
                <a:r>
                  <a:rPr lang="en-US" sz="2600" dirty="0" smtClean="0"/>
                  <a:t>Model inverted ‘U’ as a quadratic function (quadratic regression). </a:t>
                </a:r>
              </a:p>
              <a:p>
                <a:r>
                  <a:rPr lang="en-US" sz="2600" dirty="0" smtClean="0"/>
                  <a:t>Compute the ratio of inverted ‘U’ shape: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600" b="0" i="1" smtClean="0">
                          <a:latin typeface="Cambria Math" charset="0"/>
                        </a:rPr>
                        <m:t>𝑟</m:t>
                      </m:r>
                      <m:r>
                        <a:rPr lang="el-GR" sz="2600" i="1" smtClean="0"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bg-BG" sz="2600" i="1" smtClean="0"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en-US" sz="2600" b="0" i="1" smtClean="0">
                              <a:latin typeface="Cambria Math" charset="0"/>
                            </a:rPr>
                            <m:t># “∩” </m:t>
                          </m:r>
                          <m:r>
                            <a:rPr lang="en-US" sz="2600" b="0" i="1" smtClean="0">
                              <a:latin typeface="Cambria Math" charset="0"/>
                            </a:rPr>
                            <m:t>𝑠𝑒𝑠𝑠𝑖𝑜𝑛𝑠</m:t>
                          </m:r>
                        </m:num>
                        <m:den>
                          <m:r>
                            <a:rPr lang="en-US" sz="2600" b="0" i="1" smtClean="0">
                              <a:latin typeface="Cambria Math" charset="0"/>
                            </a:rPr>
                            <m:t># </m:t>
                          </m:r>
                          <m:r>
                            <a:rPr lang="en-US" sz="2600" b="0" i="1" smtClean="0">
                              <a:latin typeface="Cambria Math" charset="0"/>
                            </a:rPr>
                            <m:t>𝑠𝑒𝑠𝑠𝑖𝑜𝑛𝑠</m:t>
                          </m:r>
                        </m:den>
                      </m:f>
                    </m:oMath>
                  </m:oMathPara>
                </a14:m>
                <a:endParaRPr lang="en-US" sz="2600" dirty="0" smtClean="0"/>
              </a:p>
              <a:p>
                <a:pPr lvl="1"/>
                <a:endParaRPr lang="en-US" sz="2600" dirty="0"/>
              </a:p>
            </p:txBody>
          </p:sp>
        </mc:Choice>
        <mc:Fallback xmlns="">
          <p:sp>
            <p:nvSpPr>
              <p:cNvPr id="2" name="Content Placeholder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3"/>
              </p:nvPr>
            </p:nvSpPr>
            <p:spPr>
              <a:xfrm>
                <a:off x="6007262" y="1643063"/>
                <a:ext cx="3136738" cy="4973637"/>
              </a:xfrm>
              <a:blipFill rotWithShape="0">
                <a:blip r:embed="rId3"/>
                <a:stretch>
                  <a:fillRect l="-2913" t="-491" r="-62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itle 7"/>
          <p:cNvSpPr txBox="1">
            <a:spLocks/>
          </p:cNvSpPr>
          <p:nvPr/>
        </p:nvSpPr>
        <p:spPr>
          <a:xfrm>
            <a:off x="457199" y="251549"/>
            <a:ext cx="8379883" cy="160934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 cap="none" baseline="0">
                <a:solidFill>
                  <a:schemeClr val="tx1"/>
                </a:solidFill>
                <a:effectLst/>
                <a:latin typeface="Helvetica" charset="0"/>
                <a:ea typeface="+mj-ea"/>
                <a:cs typeface="+mj-cs"/>
              </a:defRPr>
            </a:lvl1pPr>
          </a:lstStyle>
          <a:p>
            <a:pPr algn="l"/>
            <a:r>
              <a:rPr lang="en-US" sz="3400" smtClean="0"/>
              <a:t>Experiment Analysis</a:t>
            </a:r>
            <a:endParaRPr lang="en-US" sz="34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82" y="1782216"/>
            <a:ext cx="5787694" cy="4938660"/>
          </a:xfrm>
          <a:prstGeom prst="rect">
            <a:avLst/>
          </a:prstGeom>
        </p:spPr>
      </p:pic>
      <p:sp>
        <p:nvSpPr>
          <p:cNvPr id="16" name="Freeform 15"/>
          <p:cNvSpPr/>
          <p:nvPr/>
        </p:nvSpPr>
        <p:spPr>
          <a:xfrm>
            <a:off x="3301342" y="3896651"/>
            <a:ext cx="838952" cy="1261198"/>
          </a:xfrm>
          <a:custGeom>
            <a:avLst/>
            <a:gdLst>
              <a:gd name="connsiteX0" fmla="*/ 341789 w 838952"/>
              <a:gd name="connsiteY0" fmla="*/ 0 h 1261198"/>
              <a:gd name="connsiteX1" fmla="*/ 62389 w 838952"/>
              <a:gd name="connsiteY1" fmla="*/ 228600 h 1261198"/>
              <a:gd name="connsiteX2" fmla="*/ 11589 w 838952"/>
              <a:gd name="connsiteY2" fmla="*/ 673100 h 1261198"/>
              <a:gd name="connsiteX3" fmla="*/ 227489 w 838952"/>
              <a:gd name="connsiteY3" fmla="*/ 1244600 h 1261198"/>
              <a:gd name="connsiteX4" fmla="*/ 659289 w 838952"/>
              <a:gd name="connsiteY4" fmla="*/ 1028700 h 1261198"/>
              <a:gd name="connsiteX5" fmla="*/ 824389 w 838952"/>
              <a:gd name="connsiteY5" fmla="*/ 228600 h 1261198"/>
              <a:gd name="connsiteX6" fmla="*/ 341789 w 838952"/>
              <a:gd name="connsiteY6" fmla="*/ 0 h 12611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38952" h="1261198">
                <a:moveTo>
                  <a:pt x="341789" y="0"/>
                </a:moveTo>
                <a:cubicBezTo>
                  <a:pt x="214789" y="0"/>
                  <a:pt x="117422" y="116417"/>
                  <a:pt x="62389" y="228600"/>
                </a:cubicBezTo>
                <a:cubicBezTo>
                  <a:pt x="7356" y="340783"/>
                  <a:pt x="-15928" y="503767"/>
                  <a:pt x="11589" y="673100"/>
                </a:cubicBezTo>
                <a:cubicBezTo>
                  <a:pt x="39106" y="842433"/>
                  <a:pt x="119539" y="1185333"/>
                  <a:pt x="227489" y="1244600"/>
                </a:cubicBezTo>
                <a:cubicBezTo>
                  <a:pt x="335439" y="1303867"/>
                  <a:pt x="559806" y="1198033"/>
                  <a:pt x="659289" y="1028700"/>
                </a:cubicBezTo>
                <a:cubicBezTo>
                  <a:pt x="758772" y="859367"/>
                  <a:pt x="881539" y="400050"/>
                  <a:pt x="824389" y="228600"/>
                </a:cubicBezTo>
                <a:cubicBezTo>
                  <a:pt x="767239" y="57150"/>
                  <a:pt x="468789" y="0"/>
                  <a:pt x="341789" y="0"/>
                </a:cubicBezTo>
                <a:close/>
              </a:path>
            </a:pathLst>
          </a:custGeom>
          <a:noFill/>
          <a:ln w="31750" cmpd="sng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5000262" y="2013994"/>
            <a:ext cx="405114" cy="613459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/>
          <p:cNvGrpSpPr/>
          <p:nvPr/>
        </p:nvGrpSpPr>
        <p:grpSpPr>
          <a:xfrm>
            <a:off x="6713317" y="26525"/>
            <a:ext cx="2419108" cy="1397156"/>
            <a:chOff x="1457629" y="1919179"/>
            <a:chExt cx="4756888" cy="3345211"/>
          </a:xfrm>
        </p:grpSpPr>
        <p:sp>
          <p:nvSpPr>
            <p:cNvPr id="18" name="Freeform 17"/>
            <p:cNvSpPr/>
            <p:nvPr/>
          </p:nvSpPr>
          <p:spPr>
            <a:xfrm>
              <a:off x="1457629" y="1919179"/>
              <a:ext cx="4756888" cy="1037865"/>
            </a:xfrm>
            <a:custGeom>
              <a:avLst/>
              <a:gdLst>
                <a:gd name="connsiteX0" fmla="*/ 0 w 4756888"/>
                <a:gd name="connsiteY0" fmla="*/ 0 h 1037862"/>
                <a:gd name="connsiteX1" fmla="*/ 4237957 w 4756888"/>
                <a:gd name="connsiteY1" fmla="*/ 0 h 1037862"/>
                <a:gd name="connsiteX2" fmla="*/ 4756888 w 4756888"/>
                <a:gd name="connsiteY2" fmla="*/ 518931 h 1037862"/>
                <a:gd name="connsiteX3" fmla="*/ 4237957 w 4756888"/>
                <a:gd name="connsiteY3" fmla="*/ 1037862 h 1037862"/>
                <a:gd name="connsiteX4" fmla="*/ 0 w 4756888"/>
                <a:gd name="connsiteY4" fmla="*/ 1037862 h 1037862"/>
                <a:gd name="connsiteX5" fmla="*/ 0 w 4756888"/>
                <a:gd name="connsiteY5" fmla="*/ 0 h 10378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756888" h="1037862">
                  <a:moveTo>
                    <a:pt x="4756888" y="1037861"/>
                  </a:moveTo>
                  <a:lnTo>
                    <a:pt x="518931" y="1037861"/>
                  </a:lnTo>
                  <a:lnTo>
                    <a:pt x="0" y="518931"/>
                  </a:lnTo>
                  <a:lnTo>
                    <a:pt x="518931" y="1"/>
                  </a:lnTo>
                  <a:lnTo>
                    <a:pt x="4756888" y="1"/>
                  </a:lnTo>
                  <a:lnTo>
                    <a:pt x="4756888" y="1037861"/>
                  </a:lnTo>
                  <a:close/>
                </a:path>
              </a:pathLst>
            </a:cu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17134" tIns="133351" rIns="248920" bIns="133350" numCol="1" spcCol="1270" anchor="ctr" anchorCtr="0">
              <a:noAutofit/>
            </a:bodyPr>
            <a:lstStyle/>
            <a:p>
              <a:pPr algn="ctr" defTabSz="1555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500" b="1" dirty="0">
                  <a:solidFill>
                    <a:schemeClr val="tx1"/>
                  </a:solidFill>
                </a:rPr>
                <a:t>Two-half Comparison</a:t>
              </a:r>
            </a:p>
          </p:txBody>
        </p:sp>
        <p:sp>
          <p:nvSpPr>
            <p:cNvPr id="19" name="Freeform 18"/>
            <p:cNvSpPr/>
            <p:nvPr/>
          </p:nvSpPr>
          <p:spPr>
            <a:xfrm rot="21600000">
              <a:off x="1457629" y="3100567"/>
              <a:ext cx="4756888" cy="1037863"/>
            </a:xfrm>
            <a:custGeom>
              <a:avLst/>
              <a:gdLst>
                <a:gd name="connsiteX0" fmla="*/ 0 w 4756888"/>
                <a:gd name="connsiteY0" fmla="*/ 0 h 1037862"/>
                <a:gd name="connsiteX1" fmla="*/ 4237957 w 4756888"/>
                <a:gd name="connsiteY1" fmla="*/ 0 h 1037862"/>
                <a:gd name="connsiteX2" fmla="*/ 4756888 w 4756888"/>
                <a:gd name="connsiteY2" fmla="*/ 518931 h 1037862"/>
                <a:gd name="connsiteX3" fmla="*/ 4237957 w 4756888"/>
                <a:gd name="connsiteY3" fmla="*/ 1037862 h 1037862"/>
                <a:gd name="connsiteX4" fmla="*/ 0 w 4756888"/>
                <a:gd name="connsiteY4" fmla="*/ 1037862 h 1037862"/>
                <a:gd name="connsiteX5" fmla="*/ 0 w 4756888"/>
                <a:gd name="connsiteY5" fmla="*/ 0 h 10378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756888" h="1037862">
                  <a:moveTo>
                    <a:pt x="4756888" y="1037861"/>
                  </a:moveTo>
                  <a:lnTo>
                    <a:pt x="518931" y="1037861"/>
                  </a:lnTo>
                  <a:lnTo>
                    <a:pt x="0" y="518931"/>
                  </a:lnTo>
                  <a:lnTo>
                    <a:pt x="518931" y="1"/>
                  </a:lnTo>
                  <a:lnTo>
                    <a:pt x="4756888" y="1"/>
                  </a:lnTo>
                  <a:lnTo>
                    <a:pt x="4756888" y="1037861"/>
                  </a:lnTo>
                  <a:close/>
                </a:path>
              </a:pathLst>
            </a:custGeom>
            <a:solidFill>
              <a:srgbClr val="00B0F0"/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17134" tIns="133351" rIns="248920" bIns="133350" numCol="1" spcCol="1270" anchor="ctr" anchorCtr="0">
              <a:noAutofit/>
            </a:bodyPr>
            <a:lstStyle/>
            <a:p>
              <a:pPr lvl="0" algn="ctr" defTabSz="1555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500" b="1" kern="1200" dirty="0" smtClean="0">
                  <a:solidFill>
                    <a:schemeClr val="tx1"/>
                  </a:solidFill>
                </a:rPr>
                <a:t>Region Segment</a:t>
              </a:r>
              <a:endParaRPr lang="en-US" sz="1500" b="1" kern="1200" dirty="0">
                <a:solidFill>
                  <a:schemeClr val="tx1"/>
                </a:solidFill>
              </a:endParaRPr>
            </a:p>
          </p:txBody>
        </p:sp>
        <p:sp>
          <p:nvSpPr>
            <p:cNvPr id="20" name="Freeform 19"/>
            <p:cNvSpPr/>
            <p:nvPr/>
          </p:nvSpPr>
          <p:spPr>
            <a:xfrm>
              <a:off x="1457629" y="4226528"/>
              <a:ext cx="4756888" cy="1037862"/>
            </a:xfrm>
            <a:custGeom>
              <a:avLst/>
              <a:gdLst>
                <a:gd name="connsiteX0" fmla="*/ 0 w 4756888"/>
                <a:gd name="connsiteY0" fmla="*/ 0 h 1037862"/>
                <a:gd name="connsiteX1" fmla="*/ 4237957 w 4756888"/>
                <a:gd name="connsiteY1" fmla="*/ 0 h 1037862"/>
                <a:gd name="connsiteX2" fmla="*/ 4756888 w 4756888"/>
                <a:gd name="connsiteY2" fmla="*/ 518931 h 1037862"/>
                <a:gd name="connsiteX3" fmla="*/ 4237957 w 4756888"/>
                <a:gd name="connsiteY3" fmla="*/ 1037862 h 1037862"/>
                <a:gd name="connsiteX4" fmla="*/ 0 w 4756888"/>
                <a:gd name="connsiteY4" fmla="*/ 1037862 h 1037862"/>
                <a:gd name="connsiteX5" fmla="*/ 0 w 4756888"/>
                <a:gd name="connsiteY5" fmla="*/ 0 h 10378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756888" h="1037862">
                  <a:moveTo>
                    <a:pt x="4756888" y="1037861"/>
                  </a:moveTo>
                  <a:lnTo>
                    <a:pt x="518931" y="1037861"/>
                  </a:lnTo>
                  <a:lnTo>
                    <a:pt x="0" y="518931"/>
                  </a:lnTo>
                  <a:lnTo>
                    <a:pt x="518931" y="1"/>
                  </a:lnTo>
                  <a:lnTo>
                    <a:pt x="4756888" y="1"/>
                  </a:lnTo>
                  <a:lnTo>
                    <a:pt x="4756888" y="1037861"/>
                  </a:lnTo>
                  <a:close/>
                </a:path>
              </a:pathLst>
            </a:custGeom>
            <a:solidFill>
              <a:srgbClr val="FFC000"/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17134" tIns="133351" rIns="248920" bIns="133350" numCol="1" spcCol="1270" anchor="ctr" anchorCtr="0">
              <a:noAutofit/>
            </a:bodyPr>
            <a:lstStyle/>
            <a:p>
              <a:pPr lvl="0" algn="ctr" defTabSz="1555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500" b="1" kern="1200" dirty="0" smtClean="0">
                  <a:solidFill>
                    <a:schemeClr val="tx1"/>
                  </a:solidFill>
                </a:rPr>
                <a:t>Trend</a:t>
              </a:r>
              <a:r>
                <a:rPr lang="en-US" sz="1500" b="1" kern="1200" baseline="0" dirty="0" smtClean="0">
                  <a:solidFill>
                    <a:schemeClr val="tx1"/>
                  </a:solidFill>
                </a:rPr>
                <a:t> Analysis</a:t>
              </a:r>
              <a:endParaRPr lang="en-US" sz="1500" b="1" kern="1200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02464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7"/>
          <p:cNvSpPr txBox="1">
            <a:spLocks/>
          </p:cNvSpPr>
          <p:nvPr/>
        </p:nvSpPr>
        <p:spPr>
          <a:xfrm>
            <a:off x="34723" y="251549"/>
            <a:ext cx="8802359" cy="160934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 cap="none" baseline="0">
                <a:solidFill>
                  <a:schemeClr val="tx1"/>
                </a:solidFill>
                <a:effectLst/>
                <a:latin typeface="Helvetica" charset="0"/>
                <a:ea typeface="+mj-ea"/>
                <a:cs typeface="+mj-cs"/>
              </a:defRPr>
            </a:lvl1pPr>
          </a:lstStyle>
          <a:p>
            <a:pPr algn="l"/>
            <a:r>
              <a:rPr lang="en-US" sz="2800" b="0" dirty="0" smtClean="0"/>
              <a:t>More gameplay time </a:t>
            </a:r>
            <a:r>
              <a:rPr lang="en-US" sz="2800" b="0" dirty="0" smtClean="0">
                <a:sym typeface="Wingdings"/>
              </a:rPr>
              <a:t> More inverted “U”</a:t>
            </a:r>
            <a:endParaRPr lang="en-US" sz="2800" b="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23" y="4153168"/>
            <a:ext cx="7246329" cy="258088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23" y="1563601"/>
            <a:ext cx="7277100" cy="2629793"/>
          </a:xfrm>
          <a:prstGeom prst="rect">
            <a:avLst/>
          </a:prstGeom>
        </p:spPr>
      </p:pic>
      <p:sp>
        <p:nvSpPr>
          <p:cNvPr id="5" name="Freeform 4"/>
          <p:cNvSpPr/>
          <p:nvPr/>
        </p:nvSpPr>
        <p:spPr>
          <a:xfrm>
            <a:off x="4015364" y="1972401"/>
            <a:ext cx="3288264" cy="4693327"/>
          </a:xfrm>
          <a:custGeom>
            <a:avLst/>
            <a:gdLst>
              <a:gd name="connsiteX0" fmla="*/ 1881140 w 3700232"/>
              <a:gd name="connsiteY0" fmla="*/ 18441 h 4693327"/>
              <a:gd name="connsiteX1" fmla="*/ 978315 w 3700232"/>
              <a:gd name="connsiteY1" fmla="*/ 111039 h 4693327"/>
              <a:gd name="connsiteX2" fmla="*/ 260685 w 3700232"/>
              <a:gd name="connsiteY2" fmla="*/ 330958 h 4693327"/>
              <a:gd name="connsiteX3" fmla="*/ 6041 w 3700232"/>
              <a:gd name="connsiteY3" fmla="*/ 1141185 h 4693327"/>
              <a:gd name="connsiteX4" fmla="*/ 87064 w 3700232"/>
              <a:gd name="connsiteY4" fmla="*/ 3097307 h 4693327"/>
              <a:gd name="connsiteX5" fmla="*/ 168087 w 3700232"/>
              <a:gd name="connsiteY5" fmla="*/ 4451545 h 4693327"/>
              <a:gd name="connsiteX6" fmla="*/ 607925 w 3700232"/>
              <a:gd name="connsiteY6" fmla="*/ 4625165 h 4693327"/>
              <a:gd name="connsiteX7" fmla="*/ 1811692 w 3700232"/>
              <a:gd name="connsiteY7" fmla="*/ 4683039 h 4693327"/>
              <a:gd name="connsiteX8" fmla="*/ 3339550 w 3700232"/>
              <a:gd name="connsiteY8" fmla="*/ 4532568 h 4693327"/>
              <a:gd name="connsiteX9" fmla="*/ 3582619 w 3700232"/>
              <a:gd name="connsiteY9" fmla="*/ 3236203 h 4693327"/>
              <a:gd name="connsiteX10" fmla="*/ 3559469 w 3700232"/>
              <a:gd name="connsiteY10" fmla="*/ 469854 h 4693327"/>
              <a:gd name="connsiteX11" fmla="*/ 1881140 w 3700232"/>
              <a:gd name="connsiteY11" fmla="*/ 18441 h 4693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700232" h="4693327">
                <a:moveTo>
                  <a:pt x="1881140" y="18441"/>
                </a:moveTo>
                <a:cubicBezTo>
                  <a:pt x="1450948" y="-41362"/>
                  <a:pt x="1248391" y="58953"/>
                  <a:pt x="978315" y="111039"/>
                </a:cubicBezTo>
                <a:cubicBezTo>
                  <a:pt x="708239" y="163125"/>
                  <a:pt x="422731" y="159267"/>
                  <a:pt x="260685" y="330958"/>
                </a:cubicBezTo>
                <a:cubicBezTo>
                  <a:pt x="98639" y="502649"/>
                  <a:pt x="34978" y="680127"/>
                  <a:pt x="6041" y="1141185"/>
                </a:cubicBezTo>
                <a:cubicBezTo>
                  <a:pt x="-22896" y="1602243"/>
                  <a:pt x="60056" y="2545580"/>
                  <a:pt x="87064" y="3097307"/>
                </a:cubicBezTo>
                <a:cubicBezTo>
                  <a:pt x="114072" y="3649034"/>
                  <a:pt x="81277" y="4196902"/>
                  <a:pt x="168087" y="4451545"/>
                </a:cubicBezTo>
                <a:cubicBezTo>
                  <a:pt x="254897" y="4706188"/>
                  <a:pt x="333991" y="4586583"/>
                  <a:pt x="607925" y="4625165"/>
                </a:cubicBezTo>
                <a:cubicBezTo>
                  <a:pt x="881859" y="4663747"/>
                  <a:pt x="1356421" y="4698472"/>
                  <a:pt x="1811692" y="4683039"/>
                </a:cubicBezTo>
                <a:cubicBezTo>
                  <a:pt x="2266963" y="4667606"/>
                  <a:pt x="3044396" y="4773707"/>
                  <a:pt x="3339550" y="4532568"/>
                </a:cubicBezTo>
                <a:cubicBezTo>
                  <a:pt x="3634704" y="4291429"/>
                  <a:pt x="3545966" y="3913322"/>
                  <a:pt x="3582619" y="3236203"/>
                </a:cubicBezTo>
                <a:cubicBezTo>
                  <a:pt x="3619272" y="2559084"/>
                  <a:pt x="3841120" y="1006148"/>
                  <a:pt x="3559469" y="469854"/>
                </a:cubicBezTo>
                <a:cubicBezTo>
                  <a:pt x="3277818" y="-66440"/>
                  <a:pt x="2311332" y="78244"/>
                  <a:pt x="1881140" y="18441"/>
                </a:cubicBezTo>
                <a:close/>
              </a:path>
            </a:pathLst>
          </a:custGeom>
          <a:noFill/>
          <a:ln w="444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13"/>
          <p:cNvSpPr/>
          <p:nvPr/>
        </p:nvSpPr>
        <p:spPr>
          <a:xfrm>
            <a:off x="366282" y="1951178"/>
            <a:ext cx="3408998" cy="4693327"/>
          </a:xfrm>
          <a:custGeom>
            <a:avLst/>
            <a:gdLst>
              <a:gd name="connsiteX0" fmla="*/ 1881140 w 3700232"/>
              <a:gd name="connsiteY0" fmla="*/ 18441 h 4693327"/>
              <a:gd name="connsiteX1" fmla="*/ 978315 w 3700232"/>
              <a:gd name="connsiteY1" fmla="*/ 111039 h 4693327"/>
              <a:gd name="connsiteX2" fmla="*/ 260685 w 3700232"/>
              <a:gd name="connsiteY2" fmla="*/ 330958 h 4693327"/>
              <a:gd name="connsiteX3" fmla="*/ 6041 w 3700232"/>
              <a:gd name="connsiteY3" fmla="*/ 1141185 h 4693327"/>
              <a:gd name="connsiteX4" fmla="*/ 87064 w 3700232"/>
              <a:gd name="connsiteY4" fmla="*/ 3097307 h 4693327"/>
              <a:gd name="connsiteX5" fmla="*/ 168087 w 3700232"/>
              <a:gd name="connsiteY5" fmla="*/ 4451545 h 4693327"/>
              <a:gd name="connsiteX6" fmla="*/ 607925 w 3700232"/>
              <a:gd name="connsiteY6" fmla="*/ 4625165 h 4693327"/>
              <a:gd name="connsiteX7" fmla="*/ 1811692 w 3700232"/>
              <a:gd name="connsiteY7" fmla="*/ 4683039 h 4693327"/>
              <a:gd name="connsiteX8" fmla="*/ 3339550 w 3700232"/>
              <a:gd name="connsiteY8" fmla="*/ 4532568 h 4693327"/>
              <a:gd name="connsiteX9" fmla="*/ 3582619 w 3700232"/>
              <a:gd name="connsiteY9" fmla="*/ 3236203 h 4693327"/>
              <a:gd name="connsiteX10" fmla="*/ 3559469 w 3700232"/>
              <a:gd name="connsiteY10" fmla="*/ 469854 h 4693327"/>
              <a:gd name="connsiteX11" fmla="*/ 1881140 w 3700232"/>
              <a:gd name="connsiteY11" fmla="*/ 18441 h 4693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700232" h="4693327">
                <a:moveTo>
                  <a:pt x="1881140" y="18441"/>
                </a:moveTo>
                <a:cubicBezTo>
                  <a:pt x="1450948" y="-41362"/>
                  <a:pt x="1248391" y="58953"/>
                  <a:pt x="978315" y="111039"/>
                </a:cubicBezTo>
                <a:cubicBezTo>
                  <a:pt x="708239" y="163125"/>
                  <a:pt x="422731" y="159267"/>
                  <a:pt x="260685" y="330958"/>
                </a:cubicBezTo>
                <a:cubicBezTo>
                  <a:pt x="98639" y="502649"/>
                  <a:pt x="34978" y="680127"/>
                  <a:pt x="6041" y="1141185"/>
                </a:cubicBezTo>
                <a:cubicBezTo>
                  <a:pt x="-22896" y="1602243"/>
                  <a:pt x="60056" y="2545580"/>
                  <a:pt x="87064" y="3097307"/>
                </a:cubicBezTo>
                <a:cubicBezTo>
                  <a:pt x="114072" y="3649034"/>
                  <a:pt x="81277" y="4196902"/>
                  <a:pt x="168087" y="4451545"/>
                </a:cubicBezTo>
                <a:cubicBezTo>
                  <a:pt x="254897" y="4706188"/>
                  <a:pt x="333991" y="4586583"/>
                  <a:pt x="607925" y="4625165"/>
                </a:cubicBezTo>
                <a:cubicBezTo>
                  <a:pt x="881859" y="4663747"/>
                  <a:pt x="1356421" y="4698472"/>
                  <a:pt x="1811692" y="4683039"/>
                </a:cubicBezTo>
                <a:cubicBezTo>
                  <a:pt x="2266963" y="4667606"/>
                  <a:pt x="3044396" y="4773707"/>
                  <a:pt x="3339550" y="4532568"/>
                </a:cubicBezTo>
                <a:cubicBezTo>
                  <a:pt x="3634704" y="4291429"/>
                  <a:pt x="3545966" y="3913322"/>
                  <a:pt x="3582619" y="3236203"/>
                </a:cubicBezTo>
                <a:cubicBezTo>
                  <a:pt x="3619272" y="2559084"/>
                  <a:pt x="3841120" y="1006148"/>
                  <a:pt x="3559469" y="469854"/>
                </a:cubicBezTo>
                <a:cubicBezTo>
                  <a:pt x="3277818" y="-66440"/>
                  <a:pt x="2311332" y="78244"/>
                  <a:pt x="1881140" y="18441"/>
                </a:cubicBezTo>
                <a:close/>
              </a:path>
            </a:pathLst>
          </a:custGeom>
          <a:noFill/>
          <a:ln w="444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3179783" y="3396267"/>
            <a:ext cx="1364476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800" b="1" dirty="0" smtClean="0">
                <a:solidFill>
                  <a:srgbClr val="FF0000"/>
                </a:solidFill>
              </a:rPr>
              <a:t>&lt;</a:t>
            </a:r>
            <a:endParaRPr lang="en-US" sz="13800" b="1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7246327" y="2521896"/>
                <a:ext cx="2092048" cy="101566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 smtClean="0"/>
                  <a:t>Pearson correlation </a:t>
                </a:r>
              </a:p>
              <a:p>
                <a:r>
                  <a:rPr lang="en-US" b="1" dirty="0" smtClean="0"/>
                  <a:t>coefficient</a:t>
                </a:r>
                <a:r>
                  <a:rPr lang="en-US" dirty="0" smtClean="0"/>
                  <a:t>: 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sz="240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𝜌</m:t>
                      </m:r>
                      <m:r>
                        <a:rPr lang="en-US" sz="24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=0.57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46327" y="2521896"/>
                <a:ext cx="2092048" cy="1015663"/>
              </a:xfrm>
              <a:prstGeom prst="rect">
                <a:avLst/>
              </a:prstGeom>
              <a:blipFill rotWithShape="0">
                <a:blip r:embed="rId5"/>
                <a:stretch>
                  <a:fillRect l="-2624" t="-3614" r="-1458" b="-42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6" name="Group 15"/>
          <p:cNvGrpSpPr/>
          <p:nvPr/>
        </p:nvGrpSpPr>
        <p:grpSpPr>
          <a:xfrm>
            <a:off x="6713317" y="26525"/>
            <a:ext cx="2419108" cy="1397156"/>
            <a:chOff x="1457629" y="1919179"/>
            <a:chExt cx="4756888" cy="3345211"/>
          </a:xfrm>
        </p:grpSpPr>
        <p:sp>
          <p:nvSpPr>
            <p:cNvPr id="18" name="Freeform 17"/>
            <p:cNvSpPr/>
            <p:nvPr/>
          </p:nvSpPr>
          <p:spPr>
            <a:xfrm>
              <a:off x="1457629" y="1919179"/>
              <a:ext cx="4756888" cy="1037865"/>
            </a:xfrm>
            <a:custGeom>
              <a:avLst/>
              <a:gdLst>
                <a:gd name="connsiteX0" fmla="*/ 0 w 4756888"/>
                <a:gd name="connsiteY0" fmla="*/ 0 h 1037862"/>
                <a:gd name="connsiteX1" fmla="*/ 4237957 w 4756888"/>
                <a:gd name="connsiteY1" fmla="*/ 0 h 1037862"/>
                <a:gd name="connsiteX2" fmla="*/ 4756888 w 4756888"/>
                <a:gd name="connsiteY2" fmla="*/ 518931 h 1037862"/>
                <a:gd name="connsiteX3" fmla="*/ 4237957 w 4756888"/>
                <a:gd name="connsiteY3" fmla="*/ 1037862 h 1037862"/>
                <a:gd name="connsiteX4" fmla="*/ 0 w 4756888"/>
                <a:gd name="connsiteY4" fmla="*/ 1037862 h 1037862"/>
                <a:gd name="connsiteX5" fmla="*/ 0 w 4756888"/>
                <a:gd name="connsiteY5" fmla="*/ 0 h 10378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756888" h="1037862">
                  <a:moveTo>
                    <a:pt x="4756888" y="1037861"/>
                  </a:moveTo>
                  <a:lnTo>
                    <a:pt x="518931" y="1037861"/>
                  </a:lnTo>
                  <a:lnTo>
                    <a:pt x="0" y="518931"/>
                  </a:lnTo>
                  <a:lnTo>
                    <a:pt x="518931" y="1"/>
                  </a:lnTo>
                  <a:lnTo>
                    <a:pt x="4756888" y="1"/>
                  </a:lnTo>
                  <a:lnTo>
                    <a:pt x="4756888" y="1037861"/>
                  </a:lnTo>
                  <a:close/>
                </a:path>
              </a:pathLst>
            </a:cu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17134" tIns="133351" rIns="248920" bIns="133350" numCol="1" spcCol="1270" anchor="ctr" anchorCtr="0">
              <a:noAutofit/>
            </a:bodyPr>
            <a:lstStyle/>
            <a:p>
              <a:pPr algn="ctr" defTabSz="1555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500" b="1" dirty="0">
                  <a:solidFill>
                    <a:schemeClr val="tx1"/>
                  </a:solidFill>
                </a:rPr>
                <a:t>Two-half Comparison</a:t>
              </a:r>
            </a:p>
          </p:txBody>
        </p:sp>
        <p:sp>
          <p:nvSpPr>
            <p:cNvPr id="19" name="Freeform 18"/>
            <p:cNvSpPr/>
            <p:nvPr/>
          </p:nvSpPr>
          <p:spPr>
            <a:xfrm rot="21600000">
              <a:off x="1457629" y="3100567"/>
              <a:ext cx="4756888" cy="1037863"/>
            </a:xfrm>
            <a:custGeom>
              <a:avLst/>
              <a:gdLst>
                <a:gd name="connsiteX0" fmla="*/ 0 w 4756888"/>
                <a:gd name="connsiteY0" fmla="*/ 0 h 1037862"/>
                <a:gd name="connsiteX1" fmla="*/ 4237957 w 4756888"/>
                <a:gd name="connsiteY1" fmla="*/ 0 h 1037862"/>
                <a:gd name="connsiteX2" fmla="*/ 4756888 w 4756888"/>
                <a:gd name="connsiteY2" fmla="*/ 518931 h 1037862"/>
                <a:gd name="connsiteX3" fmla="*/ 4237957 w 4756888"/>
                <a:gd name="connsiteY3" fmla="*/ 1037862 h 1037862"/>
                <a:gd name="connsiteX4" fmla="*/ 0 w 4756888"/>
                <a:gd name="connsiteY4" fmla="*/ 1037862 h 1037862"/>
                <a:gd name="connsiteX5" fmla="*/ 0 w 4756888"/>
                <a:gd name="connsiteY5" fmla="*/ 0 h 10378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756888" h="1037862">
                  <a:moveTo>
                    <a:pt x="4756888" y="1037861"/>
                  </a:moveTo>
                  <a:lnTo>
                    <a:pt x="518931" y="1037861"/>
                  </a:lnTo>
                  <a:lnTo>
                    <a:pt x="0" y="518931"/>
                  </a:lnTo>
                  <a:lnTo>
                    <a:pt x="518931" y="1"/>
                  </a:lnTo>
                  <a:lnTo>
                    <a:pt x="4756888" y="1"/>
                  </a:lnTo>
                  <a:lnTo>
                    <a:pt x="4756888" y="1037861"/>
                  </a:lnTo>
                  <a:close/>
                </a:path>
              </a:pathLst>
            </a:custGeom>
            <a:solidFill>
              <a:srgbClr val="00B0F0"/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17134" tIns="133351" rIns="248920" bIns="133350" numCol="1" spcCol="1270" anchor="ctr" anchorCtr="0">
              <a:noAutofit/>
            </a:bodyPr>
            <a:lstStyle/>
            <a:p>
              <a:pPr lvl="0" algn="ctr" defTabSz="1555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500" b="1" kern="1200" dirty="0" smtClean="0">
                  <a:solidFill>
                    <a:schemeClr val="tx1"/>
                  </a:solidFill>
                </a:rPr>
                <a:t>Region Segment</a:t>
              </a:r>
              <a:endParaRPr lang="en-US" sz="1500" b="1" kern="1200" dirty="0">
                <a:solidFill>
                  <a:schemeClr val="tx1"/>
                </a:solidFill>
              </a:endParaRPr>
            </a:p>
          </p:txBody>
        </p:sp>
        <p:sp>
          <p:nvSpPr>
            <p:cNvPr id="20" name="Freeform 19"/>
            <p:cNvSpPr/>
            <p:nvPr/>
          </p:nvSpPr>
          <p:spPr>
            <a:xfrm>
              <a:off x="1457629" y="4226528"/>
              <a:ext cx="4756888" cy="1037862"/>
            </a:xfrm>
            <a:custGeom>
              <a:avLst/>
              <a:gdLst>
                <a:gd name="connsiteX0" fmla="*/ 0 w 4756888"/>
                <a:gd name="connsiteY0" fmla="*/ 0 h 1037862"/>
                <a:gd name="connsiteX1" fmla="*/ 4237957 w 4756888"/>
                <a:gd name="connsiteY1" fmla="*/ 0 h 1037862"/>
                <a:gd name="connsiteX2" fmla="*/ 4756888 w 4756888"/>
                <a:gd name="connsiteY2" fmla="*/ 518931 h 1037862"/>
                <a:gd name="connsiteX3" fmla="*/ 4237957 w 4756888"/>
                <a:gd name="connsiteY3" fmla="*/ 1037862 h 1037862"/>
                <a:gd name="connsiteX4" fmla="*/ 0 w 4756888"/>
                <a:gd name="connsiteY4" fmla="*/ 1037862 h 1037862"/>
                <a:gd name="connsiteX5" fmla="*/ 0 w 4756888"/>
                <a:gd name="connsiteY5" fmla="*/ 0 h 10378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756888" h="1037862">
                  <a:moveTo>
                    <a:pt x="4756888" y="1037861"/>
                  </a:moveTo>
                  <a:lnTo>
                    <a:pt x="518931" y="1037861"/>
                  </a:lnTo>
                  <a:lnTo>
                    <a:pt x="0" y="518931"/>
                  </a:lnTo>
                  <a:lnTo>
                    <a:pt x="518931" y="1"/>
                  </a:lnTo>
                  <a:lnTo>
                    <a:pt x="4756888" y="1"/>
                  </a:lnTo>
                  <a:lnTo>
                    <a:pt x="4756888" y="1037861"/>
                  </a:lnTo>
                  <a:close/>
                </a:path>
              </a:pathLst>
            </a:custGeom>
            <a:solidFill>
              <a:srgbClr val="FFC000"/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17134" tIns="133351" rIns="248920" bIns="133350" numCol="1" spcCol="1270" anchor="ctr" anchorCtr="0">
              <a:noAutofit/>
            </a:bodyPr>
            <a:lstStyle/>
            <a:p>
              <a:pPr lvl="0" algn="ctr" defTabSz="1555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500" b="1" kern="1200" dirty="0" smtClean="0">
                  <a:solidFill>
                    <a:schemeClr val="tx1"/>
                  </a:solidFill>
                </a:rPr>
                <a:t>Trend</a:t>
              </a:r>
              <a:r>
                <a:rPr lang="en-US" sz="1500" b="1" kern="1200" baseline="0" dirty="0" smtClean="0">
                  <a:solidFill>
                    <a:schemeClr val="tx1"/>
                  </a:solidFill>
                </a:rPr>
                <a:t> Analysis</a:t>
              </a:r>
              <a:endParaRPr lang="en-US" sz="1500" b="1" kern="1200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32116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4" grpId="0" animBg="1"/>
      <p:bldP spid="9" grpId="0"/>
      <p:bldP spid="1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3216" y="105860"/>
            <a:ext cx="1951907" cy="578033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685800" y="-26358"/>
            <a:ext cx="7772400" cy="1609344"/>
          </a:xfrm>
        </p:spPr>
        <p:txBody>
          <a:bodyPr>
            <a:normAutofit/>
          </a:bodyPr>
          <a:lstStyle/>
          <a:p>
            <a:pPr algn="l"/>
            <a:r>
              <a:rPr lang="en-US" sz="3400" dirty="0" smtClean="0"/>
              <a:t>Conclusion</a:t>
            </a:r>
            <a:endParaRPr lang="en-US" sz="3400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457200" y="1185700"/>
            <a:ext cx="8529638" cy="44150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Propose </a:t>
            </a:r>
            <a:r>
              <a:rPr lang="en-US" sz="2800" dirty="0"/>
              <a:t>a data analytics </a:t>
            </a:r>
            <a:r>
              <a:rPr lang="en-US" sz="2800" dirty="0" smtClean="0"/>
              <a:t>framework to evaluate game-based rehab. </a:t>
            </a:r>
          </a:p>
          <a:p>
            <a:r>
              <a:rPr lang="en-US" sz="2800" dirty="0" smtClean="0"/>
              <a:t>Patients have obvious improvement but in different aspects. </a:t>
            </a:r>
            <a:r>
              <a:rPr lang="en-US" sz="2800" dirty="0" smtClean="0">
                <a:solidFill>
                  <a:srgbClr val="FF0000"/>
                </a:solidFill>
              </a:rPr>
              <a:t>Consistent</a:t>
            </a:r>
            <a:r>
              <a:rPr lang="en-US" sz="2800" dirty="0" smtClean="0"/>
              <a:t> with standard WMFT in the lab.</a:t>
            </a:r>
          </a:p>
          <a:p>
            <a:r>
              <a:rPr lang="en-US" sz="2800" dirty="0" smtClean="0"/>
              <a:t>Reveal sign of fatigue, correlated with the gameplay time.</a:t>
            </a:r>
          </a:p>
          <a:p>
            <a:endParaRPr lang="en-US" sz="2800" dirty="0" smtClean="0"/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23473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alphaModFix amt="89000"/>
          </a:blip>
          <a:stretch>
            <a:fillRect/>
          </a:stretch>
        </p:blipFill>
        <p:spPr>
          <a:xfrm>
            <a:off x="5401056" y="734162"/>
            <a:ext cx="4399011" cy="6168178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53216" y="105860"/>
            <a:ext cx="1951907" cy="578033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685800" y="251549"/>
            <a:ext cx="7772400" cy="1609344"/>
          </a:xfrm>
        </p:spPr>
        <p:txBody>
          <a:bodyPr>
            <a:normAutofit/>
          </a:bodyPr>
          <a:lstStyle/>
          <a:p>
            <a:pPr algn="l"/>
            <a:r>
              <a:rPr lang="en-US" sz="3400" dirty="0" smtClean="0"/>
              <a:t>Motivation</a:t>
            </a:r>
            <a:endParaRPr lang="en-US" sz="3400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457199" y="1736197"/>
            <a:ext cx="5307497" cy="4832515"/>
          </a:xfrm>
        </p:spPr>
        <p:txBody>
          <a:bodyPr>
            <a:normAutofit lnSpcReduction="10000"/>
          </a:bodyPr>
          <a:lstStyle/>
          <a:p>
            <a:r>
              <a:rPr lang="en-US" sz="2800" dirty="0" smtClean="0"/>
              <a:t>Stroke </a:t>
            </a:r>
            <a:r>
              <a:rPr lang="en-US" sz="2800" dirty="0"/>
              <a:t>happens when blood flow to </a:t>
            </a:r>
            <a:r>
              <a:rPr lang="en-US" sz="2800" dirty="0" smtClean="0"/>
              <a:t>an area of </a:t>
            </a:r>
            <a:r>
              <a:rPr lang="en-US" sz="2800" dirty="0"/>
              <a:t>the brain </a:t>
            </a:r>
            <a:r>
              <a:rPr lang="en-US" sz="2800" dirty="0" smtClean="0"/>
              <a:t>stops</a:t>
            </a:r>
            <a:r>
              <a:rPr lang="en-US" sz="2800" smtClean="0"/>
              <a:t>. </a:t>
            </a:r>
            <a:endParaRPr lang="en-US" sz="2800" dirty="0"/>
          </a:p>
          <a:p>
            <a:endParaRPr lang="en-US" sz="2800" dirty="0" smtClean="0"/>
          </a:p>
          <a:p>
            <a:r>
              <a:rPr lang="en-US" sz="2800" dirty="0" smtClean="0"/>
              <a:t>Around 4 million stroke patients </a:t>
            </a:r>
            <a:r>
              <a:rPr lang="en-US" sz="2800" dirty="0"/>
              <a:t>in the </a:t>
            </a:r>
            <a:r>
              <a:rPr lang="en-US" sz="2800" dirty="0" smtClean="0"/>
              <a:t>US.</a:t>
            </a:r>
          </a:p>
          <a:p>
            <a:endParaRPr lang="en-US" sz="2800" dirty="0"/>
          </a:p>
          <a:p>
            <a:r>
              <a:rPr lang="en-US" sz="2800" dirty="0" smtClean="0"/>
              <a:t>It costs </a:t>
            </a:r>
            <a:r>
              <a:rPr lang="en-US" sz="2800" dirty="0"/>
              <a:t>the US </a:t>
            </a:r>
            <a:r>
              <a:rPr lang="en-US" sz="2800" dirty="0" smtClean="0"/>
              <a:t>more </a:t>
            </a:r>
            <a:r>
              <a:rPr lang="en-US" sz="2800" dirty="0"/>
              <a:t>than </a:t>
            </a:r>
            <a:r>
              <a:rPr lang="en-US" sz="2800" dirty="0" smtClean="0"/>
              <a:t>$</a:t>
            </a:r>
            <a:r>
              <a:rPr lang="en-US" sz="2800" dirty="0"/>
              <a:t>34 billion annually</a:t>
            </a:r>
            <a:r>
              <a:rPr lang="en-US" sz="2800" dirty="0" smtClean="0"/>
              <a:t>.</a:t>
            </a: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008252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altLang="zh-CN" sz="4800" dirty="0" smtClean="0"/>
              <a:t>Questions?</a:t>
            </a:r>
            <a:endParaRPr lang="en-US" sz="4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288" y="5686426"/>
            <a:ext cx="9129712" cy="1371599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Acknowledgements: </a:t>
            </a:r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PCORI, UL1TR001070, </a:t>
            </a:r>
            <a:r>
              <a:rPr lang="en-US" dirty="0">
                <a:solidFill>
                  <a:schemeClr val="tx1"/>
                </a:solidFill>
              </a:rPr>
              <a:t>NSF-EAR-1520870 and </a:t>
            </a:r>
            <a:r>
              <a:rPr lang="en-US" dirty="0" smtClean="0">
                <a:solidFill>
                  <a:schemeClr val="tx1"/>
                </a:solidFill>
              </a:rPr>
              <a:t>NSF-DMS-1418265.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679" y="123790"/>
            <a:ext cx="2740303" cy="811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210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6" descr="http://www.neuro-therapie.de/images/taub-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0936" y="1860893"/>
            <a:ext cx="6539107" cy="4904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53216" y="105860"/>
            <a:ext cx="1951907" cy="578033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592667" y="251549"/>
            <a:ext cx="8094133" cy="1609344"/>
          </a:xfrm>
        </p:spPr>
        <p:txBody>
          <a:bodyPr>
            <a:normAutofit/>
          </a:bodyPr>
          <a:lstStyle/>
          <a:p>
            <a:pPr algn="l"/>
            <a:r>
              <a:rPr lang="en-US" sz="3400" dirty="0" smtClean="0"/>
              <a:t>Motivation</a:t>
            </a:r>
            <a:endParaRPr lang="en-US" sz="34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9482" y="1850446"/>
            <a:ext cx="8774454" cy="4921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661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3216" y="105860"/>
            <a:ext cx="1951907" cy="578033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685332" y="386870"/>
            <a:ext cx="7773338" cy="1596177"/>
          </a:xfrm>
        </p:spPr>
        <p:txBody>
          <a:bodyPr>
            <a:normAutofit/>
          </a:bodyPr>
          <a:lstStyle/>
          <a:p>
            <a:pPr algn="l"/>
            <a:r>
              <a:rPr lang="en-US" sz="3400" dirty="0" smtClean="0"/>
              <a:t>Motivation</a:t>
            </a:r>
            <a:endParaRPr lang="en-US" sz="3400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685330" y="1877569"/>
            <a:ext cx="7772870" cy="3913632"/>
          </a:xfrm>
        </p:spPr>
        <p:txBody>
          <a:bodyPr/>
          <a:lstStyle/>
          <a:p>
            <a:r>
              <a:rPr lang="en-US" sz="2800" dirty="0"/>
              <a:t>Getting </a:t>
            </a:r>
            <a:r>
              <a:rPr lang="en-US" sz="2800" dirty="0" smtClean="0"/>
              <a:t>physical therapy </a:t>
            </a:r>
            <a:r>
              <a:rPr lang="en-US" sz="2800" dirty="0"/>
              <a:t>is </a:t>
            </a:r>
            <a:r>
              <a:rPr lang="en-US" sz="2800" dirty="0" smtClean="0"/>
              <a:t>difficult.</a:t>
            </a:r>
            <a:endParaRPr lang="en-US" sz="2800" dirty="0"/>
          </a:p>
          <a:p>
            <a:r>
              <a:rPr lang="en-US" sz="2800" dirty="0"/>
              <a:t>Fewer than 1% receive it (in </a:t>
            </a:r>
            <a:r>
              <a:rPr lang="en-US" sz="2800" dirty="0" smtClean="0"/>
              <a:t>the US):</a:t>
            </a:r>
            <a:endParaRPr lang="en-US" sz="2800" dirty="0"/>
          </a:p>
          <a:p>
            <a:pPr lvl="1"/>
            <a:r>
              <a:rPr lang="en-US" sz="2400" cap="none" dirty="0" smtClean="0"/>
              <a:t>Too costly</a:t>
            </a:r>
          </a:p>
          <a:p>
            <a:pPr lvl="1"/>
            <a:r>
              <a:rPr lang="en-US" sz="2400" cap="none" dirty="0" smtClean="0"/>
              <a:t>Travelling difficulties for stroke patients</a:t>
            </a:r>
          </a:p>
          <a:p>
            <a:pPr lvl="1"/>
            <a:r>
              <a:rPr lang="en-US" sz="2400" cap="none" dirty="0" smtClean="0"/>
              <a:t>Not enough providers</a:t>
            </a:r>
          </a:p>
          <a:p>
            <a:endParaRPr lang="en-US" dirty="0"/>
          </a:p>
        </p:txBody>
      </p:sp>
      <p:pic>
        <p:nvPicPr>
          <p:cNvPr id="9" name="Picture 2" descr="C:\Users\crawfis\AppData\Local\Microsoft\Windows\Temporary Internet Files\Content.IE5\MCT9IUB4\MC900286056[1].wm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1008" y="4059936"/>
            <a:ext cx="2105390" cy="1910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7208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3216" y="105860"/>
            <a:ext cx="1951907" cy="578033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685800" y="251549"/>
            <a:ext cx="7772400" cy="1609344"/>
          </a:xfrm>
        </p:spPr>
        <p:txBody>
          <a:bodyPr>
            <a:normAutofit/>
          </a:bodyPr>
          <a:lstStyle/>
          <a:p>
            <a:pPr algn="l"/>
            <a:r>
              <a:rPr lang="en-US" sz="3400" dirty="0" smtClean="0"/>
              <a:t>Motivation</a:t>
            </a:r>
            <a:endParaRPr lang="en-US" sz="3400" dirty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" y="1719940"/>
            <a:ext cx="8006978" cy="4477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23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53216" y="105860"/>
            <a:ext cx="1951907" cy="578033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685800" y="251549"/>
            <a:ext cx="7772400" cy="1609344"/>
          </a:xfrm>
        </p:spPr>
        <p:txBody>
          <a:bodyPr>
            <a:normAutofit/>
          </a:bodyPr>
          <a:lstStyle/>
          <a:p>
            <a:pPr algn="l"/>
            <a:r>
              <a:rPr lang="en-US" sz="3400" dirty="0" smtClean="0"/>
              <a:t>Motivation</a:t>
            </a:r>
            <a:endParaRPr lang="en-US" sz="3400" dirty="0"/>
          </a:p>
        </p:txBody>
      </p:sp>
      <p:sp>
        <p:nvSpPr>
          <p:cNvPr id="7" name="TextBox 6"/>
          <p:cNvSpPr txBox="1"/>
          <p:nvPr/>
        </p:nvSpPr>
        <p:spPr>
          <a:xfrm>
            <a:off x="256032" y="6449568"/>
            <a:ext cx="50813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See full video at </a:t>
            </a:r>
            <a:r>
              <a:rPr lang="en-US" b="1" u="sng" dirty="0" smtClean="0">
                <a:solidFill>
                  <a:srgbClr val="C00000"/>
                </a:solidFill>
              </a:rPr>
              <a:t>https</a:t>
            </a:r>
            <a:r>
              <a:rPr lang="en-US" b="1" u="sng" dirty="0">
                <a:solidFill>
                  <a:srgbClr val="C00000"/>
                </a:solidFill>
              </a:rPr>
              <a:t>://</a:t>
            </a:r>
            <a:r>
              <a:rPr lang="en-US" b="1" u="sng" dirty="0" err="1" smtClean="0">
                <a:solidFill>
                  <a:srgbClr val="C00000"/>
                </a:solidFill>
              </a:rPr>
              <a:t>youtu.be</a:t>
            </a:r>
            <a:r>
              <a:rPr lang="en-US" b="1" u="sng" dirty="0" smtClean="0">
                <a:solidFill>
                  <a:srgbClr val="C00000"/>
                </a:solidFill>
              </a:rPr>
              <a:t>/G5MyBNvNEfg</a:t>
            </a:r>
            <a:r>
              <a:rPr lang="en-US" b="1" dirty="0" smtClean="0">
                <a:solidFill>
                  <a:srgbClr val="C00000"/>
                </a:solidFill>
              </a:rPr>
              <a:t> </a:t>
            </a:r>
            <a:r>
              <a:rPr lang="en-US" dirty="0" smtClean="0"/>
              <a:t>   </a:t>
            </a:r>
            <a:endParaRPr lang="en-US" dirty="0"/>
          </a:p>
        </p:txBody>
      </p:sp>
      <p:pic>
        <p:nvPicPr>
          <p:cNvPr id="3" name="demo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516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56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3216" y="105860"/>
            <a:ext cx="1951907" cy="578033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-1459992" y="-77635"/>
            <a:ext cx="6546364" cy="1609344"/>
          </a:xfrm>
        </p:spPr>
        <p:txBody>
          <a:bodyPr>
            <a:normAutofit/>
          </a:bodyPr>
          <a:lstStyle/>
          <a:p>
            <a:r>
              <a:rPr lang="en-US" smtClean="0"/>
              <a:t>Introduction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4986618" y="1295797"/>
            <a:ext cx="4063130" cy="1100044"/>
          </a:xfrm>
        </p:spPr>
        <p:txBody>
          <a:bodyPr>
            <a:normAutofit lnSpcReduction="10000"/>
          </a:bodyPr>
          <a:lstStyle/>
          <a:p>
            <a:r>
              <a:rPr lang="en-US" sz="2800" dirty="0" smtClean="0"/>
              <a:t>Patients play the game in front of Kinect.</a:t>
            </a:r>
          </a:p>
        </p:txBody>
      </p:sp>
      <p:pic>
        <p:nvPicPr>
          <p:cNvPr id="5" name="Picture 4" descr="http://www.iconpng.com/png/pictograms/exercis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305" y="3493282"/>
            <a:ext cx="845705" cy="845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圆角矩形 5"/>
          <p:cNvSpPr/>
          <p:nvPr/>
        </p:nvSpPr>
        <p:spPr>
          <a:xfrm>
            <a:off x="764445" y="1858444"/>
            <a:ext cx="2098964" cy="969243"/>
          </a:xfrm>
          <a:prstGeom prst="roundRect">
            <a:avLst/>
          </a:prstGeom>
          <a:solidFill>
            <a:schemeClr val="tx1">
              <a:lumMod val="50000"/>
              <a:lumOff val="50000"/>
              <a:alpha val="7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350" b="1" dirty="0"/>
              <a:t>Kinect-based Rehabilitation Game</a:t>
            </a:r>
          </a:p>
        </p:txBody>
      </p:sp>
      <p:sp>
        <p:nvSpPr>
          <p:cNvPr id="7" name="圆角矩形 6"/>
          <p:cNvSpPr/>
          <p:nvPr/>
        </p:nvSpPr>
        <p:spPr>
          <a:xfrm>
            <a:off x="3317156" y="3289530"/>
            <a:ext cx="1548236" cy="1028102"/>
          </a:xfrm>
          <a:prstGeom prst="roundRect">
            <a:avLst/>
          </a:prstGeom>
          <a:solidFill>
            <a:schemeClr val="tx1">
              <a:lumMod val="50000"/>
              <a:lumOff val="50000"/>
              <a:alpha val="7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350" b="1" dirty="0"/>
              <a:t>Data Analytics Framework</a:t>
            </a:r>
          </a:p>
        </p:txBody>
      </p:sp>
      <p:sp>
        <p:nvSpPr>
          <p:cNvPr id="10" name="圆角矩形 9"/>
          <p:cNvSpPr/>
          <p:nvPr/>
        </p:nvSpPr>
        <p:spPr>
          <a:xfrm>
            <a:off x="1544917" y="4872965"/>
            <a:ext cx="2370668" cy="824724"/>
          </a:xfrm>
          <a:prstGeom prst="roundRect">
            <a:avLst/>
          </a:prstGeom>
          <a:solidFill>
            <a:schemeClr val="tx1">
              <a:lumMod val="50000"/>
              <a:lumOff val="50000"/>
              <a:alpha val="7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350" b="1" dirty="0"/>
              <a:t>Evaluation of the </a:t>
            </a:r>
            <a:r>
              <a:rPr lang="en-US" sz="1350" b="1" dirty="0" smtClean="0"/>
              <a:t>rehabilitation &amp; Feedback</a:t>
            </a:r>
            <a:endParaRPr lang="en-US" sz="1350" b="1" dirty="0"/>
          </a:p>
        </p:txBody>
      </p:sp>
      <p:pic>
        <p:nvPicPr>
          <p:cNvPr id="11" name="Picture 2" descr="http://1.bp.blogspot.com/-MM3fTnQmD50/TwwkJtxtUKI/AAAAAAAAAS0/xCYMk0IjYU4/s1600/kinec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2747" y="3151192"/>
            <a:ext cx="1835727" cy="1133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下箭头 11"/>
          <p:cNvSpPr/>
          <p:nvPr/>
        </p:nvSpPr>
        <p:spPr>
          <a:xfrm>
            <a:off x="1145444" y="2827687"/>
            <a:ext cx="103909" cy="721013"/>
          </a:xfrm>
          <a:prstGeom prst="downArrow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 b="1"/>
          </a:p>
        </p:txBody>
      </p:sp>
      <p:sp>
        <p:nvSpPr>
          <p:cNvPr id="13" name="下箭头 12"/>
          <p:cNvSpPr/>
          <p:nvPr/>
        </p:nvSpPr>
        <p:spPr>
          <a:xfrm rot="10800000">
            <a:off x="2564513" y="2827687"/>
            <a:ext cx="104931" cy="721013"/>
          </a:xfrm>
          <a:prstGeom prst="downArrow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 b="1"/>
          </a:p>
        </p:txBody>
      </p:sp>
      <p:sp>
        <p:nvSpPr>
          <p:cNvPr id="14" name="右箭头 13"/>
          <p:cNvSpPr/>
          <p:nvPr/>
        </p:nvSpPr>
        <p:spPr>
          <a:xfrm rot="20760055">
            <a:off x="2864268" y="2141971"/>
            <a:ext cx="587662" cy="97217"/>
          </a:xfrm>
          <a:prstGeom prst="rightArrow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 b="1"/>
          </a:p>
        </p:txBody>
      </p:sp>
      <p:sp>
        <p:nvSpPr>
          <p:cNvPr id="15" name="流程图: 磁盘 14"/>
          <p:cNvSpPr/>
          <p:nvPr/>
        </p:nvSpPr>
        <p:spPr>
          <a:xfrm>
            <a:off x="3454957" y="1654751"/>
            <a:ext cx="1209545" cy="665595"/>
          </a:xfrm>
          <a:prstGeom prst="flowChartMagneticDisk">
            <a:avLst/>
          </a:prstGeom>
          <a:solidFill>
            <a:schemeClr val="bg1">
              <a:lumMod val="85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350" b="1" dirty="0">
                <a:solidFill>
                  <a:schemeClr val="tx1"/>
                </a:solidFill>
              </a:rPr>
              <a:t>Skeleton Data</a:t>
            </a:r>
          </a:p>
        </p:txBody>
      </p:sp>
      <p:sp>
        <p:nvSpPr>
          <p:cNvPr id="16" name="流程图: 磁盘 15"/>
          <p:cNvSpPr/>
          <p:nvPr/>
        </p:nvSpPr>
        <p:spPr>
          <a:xfrm>
            <a:off x="3469217" y="2378096"/>
            <a:ext cx="1209545" cy="665595"/>
          </a:xfrm>
          <a:prstGeom prst="flowChartMagneticDisk">
            <a:avLst/>
          </a:prstGeom>
          <a:solidFill>
            <a:schemeClr val="bg1">
              <a:lumMod val="85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350" b="1" dirty="0">
                <a:solidFill>
                  <a:schemeClr val="tx1"/>
                </a:solidFill>
              </a:rPr>
              <a:t>Game Log</a:t>
            </a:r>
          </a:p>
        </p:txBody>
      </p:sp>
      <p:sp>
        <p:nvSpPr>
          <p:cNvPr id="17" name="右箭头 16"/>
          <p:cNvSpPr/>
          <p:nvPr/>
        </p:nvSpPr>
        <p:spPr>
          <a:xfrm rot="804540">
            <a:off x="2855927" y="2466717"/>
            <a:ext cx="623706" cy="105831"/>
          </a:xfrm>
          <a:prstGeom prst="rightArrow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 b="1"/>
          </a:p>
        </p:txBody>
      </p:sp>
      <p:sp>
        <p:nvSpPr>
          <p:cNvPr id="18" name="下箭头 17"/>
          <p:cNvSpPr/>
          <p:nvPr/>
        </p:nvSpPr>
        <p:spPr>
          <a:xfrm>
            <a:off x="3523944" y="2308824"/>
            <a:ext cx="138545" cy="971446"/>
          </a:xfrm>
          <a:prstGeom prst="downArrow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 b="1"/>
          </a:p>
        </p:txBody>
      </p:sp>
      <p:sp>
        <p:nvSpPr>
          <p:cNvPr id="19" name="下箭头 18"/>
          <p:cNvSpPr/>
          <p:nvPr/>
        </p:nvSpPr>
        <p:spPr>
          <a:xfrm>
            <a:off x="4457296" y="2836653"/>
            <a:ext cx="169715" cy="452582"/>
          </a:xfrm>
          <a:prstGeom prst="downArrow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 b="1"/>
          </a:p>
        </p:txBody>
      </p:sp>
      <p:sp>
        <p:nvSpPr>
          <p:cNvPr id="20" name="下箭头 19"/>
          <p:cNvSpPr/>
          <p:nvPr/>
        </p:nvSpPr>
        <p:spPr>
          <a:xfrm rot="2029386">
            <a:off x="3764806" y="4202038"/>
            <a:ext cx="129913" cy="729027"/>
          </a:xfrm>
          <a:prstGeom prst="downArrow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 b="1"/>
          </a:p>
        </p:txBody>
      </p:sp>
      <p:sp>
        <p:nvSpPr>
          <p:cNvPr id="21" name="下箭头 20"/>
          <p:cNvSpPr/>
          <p:nvPr/>
        </p:nvSpPr>
        <p:spPr>
          <a:xfrm rot="7737492">
            <a:off x="1503180" y="4140154"/>
            <a:ext cx="161933" cy="878756"/>
          </a:xfrm>
          <a:prstGeom prst="downArrow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rgbClr val="00206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 b="1"/>
          </a:p>
        </p:txBody>
      </p:sp>
      <p:sp>
        <p:nvSpPr>
          <p:cNvPr id="22" name="等腰三角形 21"/>
          <p:cNvSpPr/>
          <p:nvPr/>
        </p:nvSpPr>
        <p:spPr>
          <a:xfrm rot="19416610">
            <a:off x="-225465" y="2860138"/>
            <a:ext cx="2118602" cy="1683688"/>
          </a:xfrm>
          <a:prstGeom prst="triangle">
            <a:avLst>
              <a:gd name="adj" fmla="val 58777"/>
            </a:avLst>
          </a:prstGeom>
          <a:solidFill>
            <a:schemeClr val="accent2">
              <a:lumMod val="20000"/>
              <a:lumOff val="80000"/>
              <a:alpha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="1"/>
          </a:p>
        </p:txBody>
      </p:sp>
      <p:sp>
        <p:nvSpPr>
          <p:cNvPr id="23" name="矩形 22"/>
          <p:cNvSpPr/>
          <p:nvPr/>
        </p:nvSpPr>
        <p:spPr>
          <a:xfrm>
            <a:off x="410383" y="1589243"/>
            <a:ext cx="4521201" cy="4445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27" name="Freeform 26"/>
          <p:cNvSpPr/>
          <p:nvPr/>
        </p:nvSpPr>
        <p:spPr>
          <a:xfrm>
            <a:off x="324309" y="1370817"/>
            <a:ext cx="4762063" cy="2030751"/>
          </a:xfrm>
          <a:custGeom>
            <a:avLst/>
            <a:gdLst>
              <a:gd name="connsiteX0" fmla="*/ 455979 w 4771947"/>
              <a:gd name="connsiteY0" fmla="*/ 2030751 h 2030751"/>
              <a:gd name="connsiteX1" fmla="*/ 53643 w 4771947"/>
              <a:gd name="connsiteY1" fmla="*/ 1055391 h 2030751"/>
              <a:gd name="connsiteX2" fmla="*/ 370635 w 4771947"/>
              <a:gd name="connsiteY2" fmla="*/ 80031 h 2030751"/>
              <a:gd name="connsiteX3" fmla="*/ 3333291 w 4771947"/>
              <a:gd name="connsiteY3" fmla="*/ 80031 h 2030751"/>
              <a:gd name="connsiteX4" fmla="*/ 4771947 w 4771947"/>
              <a:gd name="connsiteY4" fmla="*/ 275103 h 2030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71947" h="2030751">
                <a:moveTo>
                  <a:pt x="455979" y="2030751"/>
                </a:moveTo>
                <a:cubicBezTo>
                  <a:pt x="261923" y="1705631"/>
                  <a:pt x="67867" y="1380511"/>
                  <a:pt x="53643" y="1055391"/>
                </a:cubicBezTo>
                <a:cubicBezTo>
                  <a:pt x="39419" y="730271"/>
                  <a:pt x="-175973" y="242591"/>
                  <a:pt x="370635" y="80031"/>
                </a:cubicBezTo>
                <a:cubicBezTo>
                  <a:pt x="917243" y="-82529"/>
                  <a:pt x="2599739" y="47519"/>
                  <a:pt x="3333291" y="80031"/>
                </a:cubicBezTo>
                <a:cubicBezTo>
                  <a:pt x="4066843" y="112543"/>
                  <a:pt x="4419395" y="193823"/>
                  <a:pt x="4771947" y="275103"/>
                </a:cubicBezTo>
              </a:path>
            </a:pathLst>
          </a:custGeom>
          <a:noFill/>
          <a:ln w="50800">
            <a:headEnd type="none" w="lg" len="lg"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Content Placeholder 8"/>
          <p:cNvSpPr txBox="1">
            <a:spLocks/>
          </p:cNvSpPr>
          <p:nvPr/>
        </p:nvSpPr>
        <p:spPr>
          <a:xfrm>
            <a:off x="4931585" y="2472325"/>
            <a:ext cx="4173538" cy="22094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 kern="1200" cap="none" baseline="0">
                <a:solidFill>
                  <a:schemeClr val="tx1"/>
                </a:solidFill>
                <a:effectLst/>
                <a:latin typeface="Helvetica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/>
              <a:t>Kinect collects </a:t>
            </a:r>
            <a:r>
              <a:rPr lang="en-US" sz="2800" i="1" u="sng" dirty="0"/>
              <a:t>skeleton </a:t>
            </a:r>
            <a:r>
              <a:rPr lang="en-US" sz="2800" i="1" u="sng" dirty="0" smtClean="0"/>
              <a:t>data</a:t>
            </a:r>
            <a:r>
              <a:rPr lang="en-US" sz="2800" dirty="0" smtClean="0"/>
              <a:t>.</a:t>
            </a:r>
            <a:r>
              <a:rPr lang="en-US" sz="2800" dirty="0"/>
              <a:t/>
            </a:r>
            <a:br>
              <a:rPr lang="en-US" sz="2800" dirty="0"/>
            </a:br>
            <a:r>
              <a:rPr lang="en-US" sz="2800" dirty="0" smtClean="0"/>
              <a:t>Software </a:t>
            </a:r>
            <a:r>
              <a:rPr lang="en-US" sz="2800" dirty="0"/>
              <a:t>recognizes </a:t>
            </a:r>
            <a:r>
              <a:rPr lang="en-US" sz="2800" dirty="0" smtClean="0"/>
              <a:t>gesture (</a:t>
            </a:r>
            <a:r>
              <a:rPr lang="en-US" sz="2800" i="1" u="sng" dirty="0" smtClean="0"/>
              <a:t>game log</a:t>
            </a:r>
            <a:r>
              <a:rPr lang="en-US" sz="2800" dirty="0" smtClean="0"/>
              <a:t>). </a:t>
            </a:r>
            <a:endParaRPr lang="en-US" sz="2800" dirty="0"/>
          </a:p>
          <a:p>
            <a:endParaRPr lang="en-US" sz="2800" dirty="0"/>
          </a:p>
          <a:p>
            <a:endParaRPr lang="en-US" sz="2800" dirty="0"/>
          </a:p>
        </p:txBody>
      </p:sp>
      <p:grpSp>
        <p:nvGrpSpPr>
          <p:cNvPr id="37" name="Group 36"/>
          <p:cNvGrpSpPr/>
          <p:nvPr/>
        </p:nvGrpSpPr>
        <p:grpSpPr>
          <a:xfrm>
            <a:off x="3285341" y="1361263"/>
            <a:ext cx="1960831" cy="1875555"/>
            <a:chOff x="3285341" y="1361263"/>
            <a:chExt cx="1960831" cy="1875555"/>
          </a:xfrm>
        </p:grpSpPr>
        <p:sp>
          <p:nvSpPr>
            <p:cNvPr id="31" name="Freeform 30"/>
            <p:cNvSpPr/>
            <p:nvPr/>
          </p:nvSpPr>
          <p:spPr>
            <a:xfrm>
              <a:off x="3285341" y="1361263"/>
              <a:ext cx="1656519" cy="1875555"/>
            </a:xfrm>
            <a:custGeom>
              <a:avLst/>
              <a:gdLst>
                <a:gd name="connsiteX0" fmla="*/ 823363 w 1656519"/>
                <a:gd name="connsiteY0" fmla="*/ 16433 h 1875555"/>
                <a:gd name="connsiteX1" fmla="*/ 104035 w 1656519"/>
                <a:gd name="connsiteY1" fmla="*/ 235889 h 1875555"/>
                <a:gd name="connsiteX2" fmla="*/ 55267 w 1656519"/>
                <a:gd name="connsiteY2" fmla="*/ 1552625 h 1875555"/>
                <a:gd name="connsiteX3" fmla="*/ 591715 w 1656519"/>
                <a:gd name="connsiteY3" fmla="*/ 1857425 h 1875555"/>
                <a:gd name="connsiteX4" fmla="*/ 1554883 w 1656519"/>
                <a:gd name="connsiteY4" fmla="*/ 1686737 h 1875555"/>
                <a:gd name="connsiteX5" fmla="*/ 1542691 w 1656519"/>
                <a:gd name="connsiteY5" fmla="*/ 443153 h 1875555"/>
                <a:gd name="connsiteX6" fmla="*/ 823363 w 1656519"/>
                <a:gd name="connsiteY6" fmla="*/ 16433 h 1875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56519" h="1875555">
                  <a:moveTo>
                    <a:pt x="823363" y="16433"/>
                  </a:moveTo>
                  <a:cubicBezTo>
                    <a:pt x="583587" y="-18111"/>
                    <a:pt x="232051" y="-20143"/>
                    <a:pt x="104035" y="235889"/>
                  </a:cubicBezTo>
                  <a:cubicBezTo>
                    <a:pt x="-23981" y="491921"/>
                    <a:pt x="-26013" y="1282369"/>
                    <a:pt x="55267" y="1552625"/>
                  </a:cubicBezTo>
                  <a:cubicBezTo>
                    <a:pt x="136547" y="1822881"/>
                    <a:pt x="341779" y="1835073"/>
                    <a:pt x="591715" y="1857425"/>
                  </a:cubicBezTo>
                  <a:cubicBezTo>
                    <a:pt x="841651" y="1879777"/>
                    <a:pt x="1396387" y="1922449"/>
                    <a:pt x="1554883" y="1686737"/>
                  </a:cubicBezTo>
                  <a:cubicBezTo>
                    <a:pt x="1713379" y="1451025"/>
                    <a:pt x="1668675" y="723569"/>
                    <a:pt x="1542691" y="443153"/>
                  </a:cubicBezTo>
                  <a:cubicBezTo>
                    <a:pt x="1416707" y="162737"/>
                    <a:pt x="1063139" y="50977"/>
                    <a:pt x="823363" y="16433"/>
                  </a:cubicBezTo>
                  <a:close/>
                </a:path>
              </a:pathLst>
            </a:custGeom>
            <a:noFill/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Freeform 35"/>
            <p:cNvSpPr/>
            <p:nvPr/>
          </p:nvSpPr>
          <p:spPr>
            <a:xfrm>
              <a:off x="4913376" y="2231136"/>
              <a:ext cx="332796" cy="374578"/>
            </a:xfrm>
            <a:custGeom>
              <a:avLst/>
              <a:gdLst>
                <a:gd name="connsiteX0" fmla="*/ 0 w 332796"/>
                <a:gd name="connsiteY0" fmla="*/ 0 h 374578"/>
                <a:gd name="connsiteX1" fmla="*/ 280416 w 332796"/>
                <a:gd name="connsiteY1" fmla="*/ 134112 h 374578"/>
                <a:gd name="connsiteX2" fmla="*/ 329184 w 332796"/>
                <a:gd name="connsiteY2" fmla="*/ 353568 h 374578"/>
                <a:gd name="connsiteX3" fmla="*/ 329184 w 332796"/>
                <a:gd name="connsiteY3" fmla="*/ 365760 h 3745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2796" h="374578">
                  <a:moveTo>
                    <a:pt x="0" y="0"/>
                  </a:moveTo>
                  <a:cubicBezTo>
                    <a:pt x="112776" y="37592"/>
                    <a:pt x="225552" y="75184"/>
                    <a:pt x="280416" y="134112"/>
                  </a:cubicBezTo>
                  <a:cubicBezTo>
                    <a:pt x="335280" y="193040"/>
                    <a:pt x="321056" y="314960"/>
                    <a:pt x="329184" y="353568"/>
                  </a:cubicBezTo>
                  <a:cubicBezTo>
                    <a:pt x="337312" y="392176"/>
                    <a:pt x="329184" y="365760"/>
                    <a:pt x="329184" y="365760"/>
                  </a:cubicBezTo>
                </a:path>
              </a:pathLst>
            </a:custGeom>
            <a:noFill/>
            <a:ln w="57150">
              <a:tailEnd type="stealth" w="lg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9" name="Content Placeholder 8"/>
          <p:cNvSpPr txBox="1">
            <a:spLocks/>
          </p:cNvSpPr>
          <p:nvPr/>
        </p:nvSpPr>
        <p:spPr>
          <a:xfrm>
            <a:off x="4986448" y="4758325"/>
            <a:ext cx="4246041" cy="22094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 kern="1200" cap="none" baseline="0">
                <a:solidFill>
                  <a:schemeClr val="tx1"/>
                </a:solidFill>
                <a:effectLst/>
                <a:latin typeface="Helvetica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 smtClean="0"/>
              <a:t>Data analytics for performance evaluation. </a:t>
            </a:r>
            <a:endParaRPr lang="en-US" sz="2800" dirty="0"/>
          </a:p>
          <a:p>
            <a:endParaRPr lang="en-US" sz="2800" dirty="0"/>
          </a:p>
        </p:txBody>
      </p:sp>
      <p:grpSp>
        <p:nvGrpSpPr>
          <p:cNvPr id="41" name="Group 40"/>
          <p:cNvGrpSpPr/>
          <p:nvPr/>
        </p:nvGrpSpPr>
        <p:grpSpPr>
          <a:xfrm>
            <a:off x="3173683" y="3156358"/>
            <a:ext cx="1912689" cy="2025242"/>
            <a:chOff x="3173683" y="3156358"/>
            <a:chExt cx="1912689" cy="2025242"/>
          </a:xfrm>
        </p:grpSpPr>
        <p:sp>
          <p:nvSpPr>
            <p:cNvPr id="38" name="Freeform 37"/>
            <p:cNvSpPr/>
            <p:nvPr/>
          </p:nvSpPr>
          <p:spPr>
            <a:xfrm>
              <a:off x="3173683" y="3156358"/>
              <a:ext cx="1912689" cy="1409599"/>
            </a:xfrm>
            <a:custGeom>
              <a:avLst/>
              <a:gdLst>
                <a:gd name="connsiteX0" fmla="*/ 971597 w 1912689"/>
                <a:gd name="connsiteY0" fmla="*/ 1370 h 1409599"/>
                <a:gd name="connsiteX1" fmla="*/ 179117 w 1912689"/>
                <a:gd name="connsiteY1" fmla="*/ 74522 h 1409599"/>
                <a:gd name="connsiteX2" fmla="*/ 32813 w 1912689"/>
                <a:gd name="connsiteY2" fmla="*/ 598778 h 1409599"/>
                <a:gd name="connsiteX3" fmla="*/ 118157 w 1912689"/>
                <a:gd name="connsiteY3" fmla="*/ 1293722 h 1409599"/>
                <a:gd name="connsiteX4" fmla="*/ 1178861 w 1912689"/>
                <a:gd name="connsiteY4" fmla="*/ 1403450 h 1409599"/>
                <a:gd name="connsiteX5" fmla="*/ 1837229 w 1912689"/>
                <a:gd name="connsiteY5" fmla="*/ 1232762 h 1409599"/>
                <a:gd name="connsiteX6" fmla="*/ 1873805 w 1912689"/>
                <a:gd name="connsiteY6" fmla="*/ 269594 h 1409599"/>
                <a:gd name="connsiteX7" fmla="*/ 1617773 w 1912689"/>
                <a:gd name="connsiteY7" fmla="*/ 50138 h 1409599"/>
                <a:gd name="connsiteX8" fmla="*/ 971597 w 1912689"/>
                <a:gd name="connsiteY8" fmla="*/ 1370 h 1409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12689" h="1409599">
                  <a:moveTo>
                    <a:pt x="971597" y="1370"/>
                  </a:moveTo>
                  <a:cubicBezTo>
                    <a:pt x="731821" y="5434"/>
                    <a:pt x="335581" y="-25046"/>
                    <a:pt x="179117" y="74522"/>
                  </a:cubicBezTo>
                  <a:cubicBezTo>
                    <a:pt x="22653" y="174090"/>
                    <a:pt x="42973" y="395578"/>
                    <a:pt x="32813" y="598778"/>
                  </a:cubicBezTo>
                  <a:cubicBezTo>
                    <a:pt x="22653" y="801978"/>
                    <a:pt x="-72851" y="1159610"/>
                    <a:pt x="118157" y="1293722"/>
                  </a:cubicBezTo>
                  <a:cubicBezTo>
                    <a:pt x="309165" y="1427834"/>
                    <a:pt x="892349" y="1413610"/>
                    <a:pt x="1178861" y="1403450"/>
                  </a:cubicBezTo>
                  <a:cubicBezTo>
                    <a:pt x="1465373" y="1393290"/>
                    <a:pt x="1721405" y="1421738"/>
                    <a:pt x="1837229" y="1232762"/>
                  </a:cubicBezTo>
                  <a:cubicBezTo>
                    <a:pt x="1953053" y="1043786"/>
                    <a:pt x="1910381" y="466698"/>
                    <a:pt x="1873805" y="269594"/>
                  </a:cubicBezTo>
                  <a:cubicBezTo>
                    <a:pt x="1837229" y="72490"/>
                    <a:pt x="1774237" y="94842"/>
                    <a:pt x="1617773" y="50138"/>
                  </a:cubicBezTo>
                  <a:cubicBezTo>
                    <a:pt x="1461309" y="5434"/>
                    <a:pt x="1211373" y="-2694"/>
                    <a:pt x="971597" y="1370"/>
                  </a:cubicBezTo>
                  <a:close/>
                </a:path>
              </a:pathLst>
            </a:cu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Freeform 39"/>
            <p:cNvSpPr/>
            <p:nvPr/>
          </p:nvSpPr>
          <p:spPr>
            <a:xfrm>
              <a:off x="4115951" y="4572000"/>
              <a:ext cx="955921" cy="609600"/>
            </a:xfrm>
            <a:custGeom>
              <a:avLst/>
              <a:gdLst>
                <a:gd name="connsiteX0" fmla="*/ 29329 w 955921"/>
                <a:gd name="connsiteY0" fmla="*/ 0 h 609600"/>
                <a:gd name="connsiteX1" fmla="*/ 29329 w 955921"/>
                <a:gd name="connsiteY1" fmla="*/ 426720 h 609600"/>
                <a:gd name="connsiteX2" fmla="*/ 334129 w 955921"/>
                <a:gd name="connsiteY2" fmla="*/ 548640 h 609600"/>
                <a:gd name="connsiteX3" fmla="*/ 955921 w 955921"/>
                <a:gd name="connsiteY3" fmla="*/ 609600 h 609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5921" h="609600">
                  <a:moveTo>
                    <a:pt x="29329" y="0"/>
                  </a:moveTo>
                  <a:cubicBezTo>
                    <a:pt x="3929" y="167640"/>
                    <a:pt x="-21471" y="335280"/>
                    <a:pt x="29329" y="426720"/>
                  </a:cubicBezTo>
                  <a:cubicBezTo>
                    <a:pt x="80129" y="518160"/>
                    <a:pt x="179697" y="518160"/>
                    <a:pt x="334129" y="548640"/>
                  </a:cubicBezTo>
                  <a:cubicBezTo>
                    <a:pt x="488561" y="579120"/>
                    <a:pt x="955921" y="609600"/>
                    <a:pt x="955921" y="609600"/>
                  </a:cubicBezTo>
                </a:path>
              </a:pathLst>
            </a:custGeom>
            <a:noFill/>
            <a:ln w="57150">
              <a:solidFill>
                <a:srgbClr val="FF0000"/>
              </a:solidFill>
              <a:tailEnd type="arrow" w="lg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884155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  <p:bldP spid="27" grpId="0" animBg="1"/>
      <p:bldP spid="30" grpId="0"/>
      <p:bldP spid="3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3216" y="105860"/>
            <a:ext cx="1951907" cy="578033"/>
          </a:xfrm>
          <a:prstGeom prst="rect">
            <a:avLst/>
          </a:prstGeom>
        </p:spPr>
      </p:pic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457200" y="1400176"/>
            <a:ext cx="8229600" cy="5238052"/>
          </a:xfrm>
        </p:spPr>
        <p:txBody>
          <a:bodyPr>
            <a:normAutofit/>
          </a:bodyPr>
          <a:lstStyle/>
          <a:p>
            <a:r>
              <a:rPr lang="en-US" sz="3600" dirty="0" smtClean="0"/>
              <a:t>In this work, we</a:t>
            </a:r>
          </a:p>
          <a:p>
            <a:pPr lvl="1"/>
            <a:r>
              <a:rPr lang="en-US" sz="3200" dirty="0" smtClean="0"/>
              <a:t>Propose a data analytics framework to evaluate the efficacy of the rehabilitation. </a:t>
            </a:r>
          </a:p>
          <a:p>
            <a:pPr lvl="1"/>
            <a:r>
              <a:rPr lang="en-US" sz="3200" dirty="0" smtClean="0"/>
              <a:t>Show some preliminary results based on some participants we recruited. </a:t>
            </a:r>
          </a:p>
          <a:p>
            <a:pPr lvl="1"/>
            <a:r>
              <a:rPr lang="en-US" sz="3200" dirty="0" smtClean="0"/>
              <a:t>Show our evaluation based on game data is consistent with a standard test in the lab. </a:t>
            </a:r>
            <a:endParaRPr lang="en-US" sz="2600" dirty="0" smtClean="0"/>
          </a:p>
          <a:p>
            <a:endParaRPr lang="en-US" sz="2800" dirty="0"/>
          </a:p>
        </p:txBody>
      </p:sp>
      <p:sp>
        <p:nvSpPr>
          <p:cNvPr id="7" name="Title 7"/>
          <p:cNvSpPr txBox="1">
            <a:spLocks/>
          </p:cNvSpPr>
          <p:nvPr/>
        </p:nvSpPr>
        <p:spPr>
          <a:xfrm>
            <a:off x="-1459992" y="-77635"/>
            <a:ext cx="6546364" cy="160934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 cap="none" baseline="0">
                <a:solidFill>
                  <a:schemeClr val="tx1"/>
                </a:solidFill>
                <a:effectLst/>
                <a:latin typeface="Helvetica" charset="0"/>
                <a:ea typeface="+mj-ea"/>
                <a:cs typeface="+mj-cs"/>
              </a:defRPr>
            </a:lvl1pPr>
          </a:lstStyle>
          <a:p>
            <a:r>
              <a:rPr lang="en-US" smtClean="0"/>
              <a:t>Introduction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3668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roplet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Droplet</Template>
  <TotalTime>8757</TotalTime>
  <Words>1025</Words>
  <Application>Microsoft Macintosh PowerPoint</Application>
  <PresentationFormat>On-screen Show (4:3)</PresentationFormat>
  <Paragraphs>278</Paragraphs>
  <Slides>30</Slides>
  <Notes>28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9" baseType="lpstr">
      <vt:lpstr>Arial</vt:lpstr>
      <vt:lpstr>Calibri</vt:lpstr>
      <vt:lpstr>Cambria Math</vt:lpstr>
      <vt:lpstr>Helvetica</vt:lpstr>
      <vt:lpstr>Times New Roman</vt:lpstr>
      <vt:lpstr>Tw Cen MT</vt:lpstr>
      <vt:lpstr>Wingdings</vt:lpstr>
      <vt:lpstr>宋体</vt:lpstr>
      <vt:lpstr>Droplet</vt:lpstr>
      <vt:lpstr>Data Analytics Framework for A Game-based Rehabilitation System</vt:lpstr>
      <vt:lpstr>Outline</vt:lpstr>
      <vt:lpstr>Motivation</vt:lpstr>
      <vt:lpstr>Motivation</vt:lpstr>
      <vt:lpstr>Motivation</vt:lpstr>
      <vt:lpstr>Motivation</vt:lpstr>
      <vt:lpstr>Motivation</vt:lpstr>
      <vt:lpstr>Introduction</vt:lpstr>
      <vt:lpstr>PowerPoint Presentation</vt:lpstr>
      <vt:lpstr>Data Analytics framework</vt:lpstr>
      <vt:lpstr>Data Preprocessing</vt:lpstr>
      <vt:lpstr>Data Preprocessing</vt:lpstr>
      <vt:lpstr>Contextual Filtering</vt:lpstr>
      <vt:lpstr>Contextual Filtering</vt:lpstr>
      <vt:lpstr>Rehabilitation analysis</vt:lpstr>
      <vt:lpstr>Rehabilitation analysis</vt:lpstr>
      <vt:lpstr>Rehabilitation analysis</vt:lpstr>
      <vt:lpstr>Experiment Analysis</vt:lpstr>
      <vt:lpstr>Experiment Analysis</vt:lpstr>
      <vt:lpstr>Experiment Analysis: three parts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Conclusion</vt:lpstr>
      <vt:lpstr>Questions?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Data Analytics Framework for A Game-based Rehabilitation System</dc:title>
  <dc:creator>炯潜 梁</dc:creator>
  <cp:lastModifiedBy>Liang, Jiongqian</cp:lastModifiedBy>
  <cp:revision>476</cp:revision>
  <cp:lastPrinted>2016-04-18T20:16:23Z</cp:lastPrinted>
  <dcterms:created xsi:type="dcterms:W3CDTF">2015-04-27T21:10:33Z</dcterms:created>
  <dcterms:modified xsi:type="dcterms:W3CDTF">2016-04-18T20:16:49Z</dcterms:modified>
</cp:coreProperties>
</file>